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6.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7.xml" ContentType="application/vnd.openxmlformats-officedocument.presentationml.notesSlide+xml"/>
  <Override PartName="/ppt/charts/chartEx1.xml" ContentType="application/vnd.ms-office.chartex+xml"/>
  <Override PartName="/ppt/charts/style3.xml" ContentType="application/vnd.ms-office.chartstyle+xml"/>
  <Override PartName="/ppt/charts/colors3.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6"/>
  </p:notesMasterIdLst>
  <p:handoutMasterIdLst>
    <p:handoutMasterId r:id="rId37"/>
  </p:handoutMasterIdLst>
  <p:sldIdLst>
    <p:sldId id="256" r:id="rId2"/>
    <p:sldId id="392" r:id="rId3"/>
    <p:sldId id="261" r:id="rId4"/>
    <p:sldId id="359" r:id="rId5"/>
    <p:sldId id="360" r:id="rId6"/>
    <p:sldId id="370" r:id="rId7"/>
    <p:sldId id="371" r:id="rId8"/>
    <p:sldId id="361" r:id="rId9"/>
    <p:sldId id="396" r:id="rId10"/>
    <p:sldId id="372" r:id="rId11"/>
    <p:sldId id="374" r:id="rId12"/>
    <p:sldId id="395" r:id="rId13"/>
    <p:sldId id="373" r:id="rId14"/>
    <p:sldId id="375" r:id="rId15"/>
    <p:sldId id="376" r:id="rId16"/>
    <p:sldId id="377" r:id="rId17"/>
    <p:sldId id="378" r:id="rId18"/>
    <p:sldId id="379" r:id="rId19"/>
    <p:sldId id="380" r:id="rId20"/>
    <p:sldId id="381" r:id="rId21"/>
    <p:sldId id="382" r:id="rId22"/>
    <p:sldId id="383" r:id="rId23"/>
    <p:sldId id="384" r:id="rId24"/>
    <p:sldId id="394" r:id="rId25"/>
    <p:sldId id="385" r:id="rId26"/>
    <p:sldId id="393" r:id="rId27"/>
    <p:sldId id="386" r:id="rId28"/>
    <p:sldId id="387" r:id="rId29"/>
    <p:sldId id="388" r:id="rId30"/>
    <p:sldId id="389" r:id="rId31"/>
    <p:sldId id="390" r:id="rId32"/>
    <p:sldId id="397" r:id="rId33"/>
    <p:sldId id="391" r:id="rId34"/>
    <p:sldId id="346" r:id="rId35"/>
  </p:sldIdLst>
  <p:sldSz cx="9144000" cy="6858000" type="screen4x3"/>
  <p:notesSz cx="7010400" cy="9296400"/>
  <p:custDataLst>
    <p:tags r:id="rId3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6136" autoAdjust="0"/>
  </p:normalViewPr>
  <p:slideViewPr>
    <p:cSldViewPr>
      <p:cViewPr varScale="1">
        <p:scale>
          <a:sx n="114" d="100"/>
          <a:sy n="114" d="100"/>
        </p:scale>
        <p:origin x="1506"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86" d="100"/>
          <a:sy n="86" d="100"/>
        </p:scale>
        <p:origin x="3822"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3" Type="http://schemas.openxmlformats.org/officeDocument/2006/relationships/oleObject" Target="file:///\\state.mt.ads\DOA\DOA_Share$\SAD\LGSB\REGULATORY-BASIS%20REPORTING%20PROJECT\400%20Threshold\Initial%20Staff%20Input\Chet\Proportions%20by%20entity%20type%20relative%20to%202,500%20threshold.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state.mt.ads\DOA\DOA_Share$\SAD\LGSB\REGULATORY-BASIS%20REPORTING%20PROJECT\400%20Threshold\Initial%20Staff%20Input\Chet\Proportions%20by%20entity%20type%20relative%20to%202,500%20threshold.xlsx" TargetMode="External"/><Relationship Id="rId2" Type="http://schemas.microsoft.com/office/2011/relationships/chartColorStyle" Target="colors2.xml"/><Relationship Id="rId1" Type="http://schemas.microsoft.com/office/2011/relationships/chartStyle" Target="style2.xml"/></Relationships>
</file>

<file path=ppt/charts/_rels/chartEx1.xml.rels><?xml version="1.0" encoding="UTF-8" standalone="yes"?>
<Relationships xmlns="http://schemas.openxmlformats.org/package/2006/relationships"><Relationship Id="rId3" Type="http://schemas.microsoft.com/office/2011/relationships/chartColorStyle" Target="colors3.xml"/><Relationship Id="rId2" Type="http://schemas.microsoft.com/office/2011/relationships/chartStyle" Target="style3.xml"/><Relationship Id="rId1" Type="http://schemas.openxmlformats.org/officeDocument/2006/relationships/oleObject" Target="file:///S:\SAD\LGSB\REGULATORY-BASIS%20REPORTING%20PROJECT\400%20Threshold\Initial%20Staff%20Input\Chet\SPD%20threshold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b="1" dirty="0"/>
              <a:t>Availability by Entity Type</a:t>
            </a:r>
          </a:p>
        </c:rich>
      </c:tx>
      <c:overlay val="0"/>
      <c:spPr>
        <a:gradFill>
          <a:gsLst>
            <a:gs pos="0">
              <a:schemeClr val="bg1">
                <a:tint val="90000"/>
              </a:schemeClr>
            </a:gs>
            <a:gs pos="75000">
              <a:schemeClr val="bg1">
                <a:shade val="100000"/>
                <a:satMod val="115000"/>
              </a:schemeClr>
            </a:gs>
            <a:gs pos="100000">
              <a:schemeClr val="bg1">
                <a:shade val="70000"/>
                <a:satMod val="130000"/>
              </a:schemeClr>
            </a:gs>
          </a:gsLst>
          <a:path path="circle">
            <a:fillToRect l="20000" t="50000" r="100000" b="50000"/>
          </a:path>
        </a:grad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Sheet2!$B$3</c:f>
              <c:strCache>
                <c:ptCount val="1"/>
                <c:pt idx="0">
                  <c:v>GAAP</c:v>
                </c:pt>
              </c:strCache>
            </c:strRef>
          </c:tx>
          <c:spPr>
            <a:solidFill>
              <a:schemeClr val="accent1"/>
            </a:solidFill>
            <a:ln>
              <a:noFill/>
            </a:ln>
            <a:effectLst/>
          </c:spPr>
          <c:invertIfNegative val="0"/>
          <c:cat>
            <c:strRef>
              <c:f>Sheet2!$A$4:$A$8</c:f>
              <c:strCache>
                <c:ptCount val="5"/>
                <c:pt idx="0">
                  <c:v>1st class cities</c:v>
                </c:pt>
                <c:pt idx="1">
                  <c:v>2nd class cities</c:v>
                </c:pt>
                <c:pt idx="2">
                  <c:v>3rd class cities</c:v>
                </c:pt>
                <c:pt idx="3">
                  <c:v>Towns</c:v>
                </c:pt>
                <c:pt idx="4">
                  <c:v>Counties</c:v>
                </c:pt>
              </c:strCache>
            </c:strRef>
          </c:cat>
          <c:val>
            <c:numRef>
              <c:f>Sheet2!$B$4:$B$8</c:f>
              <c:numCache>
                <c:formatCode>General</c:formatCode>
                <c:ptCount val="5"/>
                <c:pt idx="0">
                  <c:v>7</c:v>
                </c:pt>
                <c:pt idx="1">
                  <c:v>4</c:v>
                </c:pt>
                <c:pt idx="2">
                  <c:v>16</c:v>
                </c:pt>
                <c:pt idx="3">
                  <c:v>0</c:v>
                </c:pt>
                <c:pt idx="4">
                  <c:v>42</c:v>
                </c:pt>
              </c:numCache>
            </c:numRef>
          </c:val>
          <c:extLst>
            <c:ext xmlns:c16="http://schemas.microsoft.com/office/drawing/2014/chart" uri="{C3380CC4-5D6E-409C-BE32-E72D297353CC}">
              <c16:uniqueId val="{00000000-FBB0-4D67-8931-092173EDFF5E}"/>
            </c:ext>
          </c:extLst>
        </c:ser>
        <c:ser>
          <c:idx val="1"/>
          <c:order val="1"/>
          <c:tx>
            <c:strRef>
              <c:f>Sheet2!$C$3</c:f>
              <c:strCache>
                <c:ptCount val="1"/>
                <c:pt idx="0">
                  <c:v>Reg/B</c:v>
                </c:pt>
              </c:strCache>
            </c:strRef>
          </c:tx>
          <c:spPr>
            <a:solidFill>
              <a:schemeClr val="accent2"/>
            </a:solidFill>
            <a:ln>
              <a:noFill/>
            </a:ln>
            <a:effectLst/>
          </c:spPr>
          <c:invertIfNegative val="0"/>
          <c:cat>
            <c:strRef>
              <c:f>Sheet2!$A$4:$A$8</c:f>
              <c:strCache>
                <c:ptCount val="5"/>
                <c:pt idx="0">
                  <c:v>1st class cities</c:v>
                </c:pt>
                <c:pt idx="1">
                  <c:v>2nd class cities</c:v>
                </c:pt>
                <c:pt idx="2">
                  <c:v>3rd class cities</c:v>
                </c:pt>
                <c:pt idx="3">
                  <c:v>Towns</c:v>
                </c:pt>
                <c:pt idx="4">
                  <c:v>Counties</c:v>
                </c:pt>
              </c:strCache>
            </c:strRef>
          </c:cat>
          <c:val>
            <c:numRef>
              <c:f>Sheet2!$C$4:$C$8</c:f>
              <c:numCache>
                <c:formatCode>General</c:formatCode>
                <c:ptCount val="5"/>
                <c:pt idx="0">
                  <c:v>0</c:v>
                </c:pt>
                <c:pt idx="1">
                  <c:v>0</c:v>
                </c:pt>
                <c:pt idx="2">
                  <c:v>23</c:v>
                </c:pt>
                <c:pt idx="3">
                  <c:v>77</c:v>
                </c:pt>
                <c:pt idx="4">
                  <c:v>14</c:v>
                </c:pt>
              </c:numCache>
            </c:numRef>
          </c:val>
          <c:extLst>
            <c:ext xmlns:c16="http://schemas.microsoft.com/office/drawing/2014/chart" uri="{C3380CC4-5D6E-409C-BE32-E72D297353CC}">
              <c16:uniqueId val="{00000001-FBB0-4D67-8931-092173EDFF5E}"/>
            </c:ext>
          </c:extLst>
        </c:ser>
        <c:dLbls>
          <c:showLegendKey val="0"/>
          <c:showVal val="0"/>
          <c:showCatName val="0"/>
          <c:showSerName val="0"/>
          <c:showPercent val="0"/>
          <c:showBubbleSize val="0"/>
        </c:dLbls>
        <c:gapWidth val="150"/>
        <c:overlap val="100"/>
        <c:axId val="591997448"/>
        <c:axId val="592001712"/>
      </c:barChart>
      <c:catAx>
        <c:axId val="5919974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92001712"/>
        <c:crosses val="autoZero"/>
        <c:auto val="1"/>
        <c:lblAlgn val="ctr"/>
        <c:lblOffset val="100"/>
        <c:noMultiLvlLbl val="0"/>
      </c:catAx>
      <c:valAx>
        <c:axId val="592001712"/>
        <c:scaling>
          <c:orientation val="minMax"/>
          <c:max val="8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9199744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b="1" dirty="0"/>
              <a:t>Revenues by Entity Type</a:t>
            </a:r>
          </a:p>
        </c:rich>
      </c:tx>
      <c:overlay val="0"/>
      <c:spPr>
        <a:gradFill>
          <a:gsLst>
            <a:gs pos="0">
              <a:schemeClr val="bg1">
                <a:tint val="90000"/>
              </a:schemeClr>
            </a:gs>
            <a:gs pos="75000">
              <a:schemeClr val="bg1">
                <a:shade val="100000"/>
                <a:satMod val="115000"/>
              </a:schemeClr>
            </a:gs>
            <a:gs pos="100000">
              <a:schemeClr val="bg1">
                <a:shade val="70000"/>
                <a:satMod val="130000"/>
              </a:schemeClr>
            </a:gs>
          </a:gsLst>
          <a:path path="circle">
            <a:fillToRect l="20000" t="50000" r="100000" b="50000"/>
          </a:path>
        </a:grad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Sheet2!$B$16</c:f>
              <c:strCache>
                <c:ptCount val="1"/>
                <c:pt idx="0">
                  <c:v>GAAP</c:v>
                </c:pt>
              </c:strCache>
            </c:strRef>
          </c:tx>
          <c:spPr>
            <a:solidFill>
              <a:schemeClr val="accent1"/>
            </a:solidFill>
            <a:ln>
              <a:noFill/>
            </a:ln>
            <a:effectLst/>
          </c:spPr>
          <c:invertIfNegative val="0"/>
          <c:cat>
            <c:strRef>
              <c:f>Sheet2!$A$17:$A$21</c:f>
              <c:strCache>
                <c:ptCount val="5"/>
                <c:pt idx="0">
                  <c:v>1st class cities</c:v>
                </c:pt>
                <c:pt idx="1">
                  <c:v>2nd class cities</c:v>
                </c:pt>
                <c:pt idx="2">
                  <c:v>3rd class cities</c:v>
                </c:pt>
                <c:pt idx="3">
                  <c:v>Towns</c:v>
                </c:pt>
                <c:pt idx="4">
                  <c:v>Counties</c:v>
                </c:pt>
              </c:strCache>
            </c:strRef>
          </c:cat>
          <c:val>
            <c:numRef>
              <c:f>Sheet2!$B$17:$B$21</c:f>
              <c:numCache>
                <c:formatCode>_(* #,##0.00_);_(* \(#,##0.00\);_(* "-"??_);_(@_)</c:formatCode>
                <c:ptCount val="5"/>
                <c:pt idx="0">
                  <c:v>562189193</c:v>
                </c:pt>
                <c:pt idx="1">
                  <c:v>64944579</c:v>
                </c:pt>
                <c:pt idx="2">
                  <c:v>99944403.590000004</c:v>
                </c:pt>
                <c:pt idx="3">
                  <c:v>0</c:v>
                </c:pt>
                <c:pt idx="4">
                  <c:v>1165674128.3299999</c:v>
                </c:pt>
              </c:numCache>
            </c:numRef>
          </c:val>
          <c:extLst>
            <c:ext xmlns:c16="http://schemas.microsoft.com/office/drawing/2014/chart" uri="{C3380CC4-5D6E-409C-BE32-E72D297353CC}">
              <c16:uniqueId val="{00000000-FCD7-492A-AB4E-4C0CE3451FF4}"/>
            </c:ext>
          </c:extLst>
        </c:ser>
        <c:ser>
          <c:idx val="1"/>
          <c:order val="1"/>
          <c:tx>
            <c:strRef>
              <c:f>Sheet2!$C$16</c:f>
              <c:strCache>
                <c:ptCount val="1"/>
                <c:pt idx="0">
                  <c:v>Reg/B</c:v>
                </c:pt>
              </c:strCache>
            </c:strRef>
          </c:tx>
          <c:spPr>
            <a:solidFill>
              <a:schemeClr val="accent2"/>
            </a:solidFill>
            <a:ln>
              <a:noFill/>
            </a:ln>
            <a:effectLst/>
          </c:spPr>
          <c:invertIfNegative val="0"/>
          <c:cat>
            <c:strRef>
              <c:f>Sheet2!$A$17:$A$21</c:f>
              <c:strCache>
                <c:ptCount val="5"/>
                <c:pt idx="0">
                  <c:v>1st class cities</c:v>
                </c:pt>
                <c:pt idx="1">
                  <c:v>2nd class cities</c:v>
                </c:pt>
                <c:pt idx="2">
                  <c:v>3rd class cities</c:v>
                </c:pt>
                <c:pt idx="3">
                  <c:v>Towns</c:v>
                </c:pt>
                <c:pt idx="4">
                  <c:v>Counties</c:v>
                </c:pt>
              </c:strCache>
            </c:strRef>
          </c:cat>
          <c:val>
            <c:numRef>
              <c:f>Sheet2!$C$17:$C$21</c:f>
              <c:numCache>
                <c:formatCode>_(* #,##0.00_);_(* \(#,##0.00\);_(* "-"??_);_(@_)</c:formatCode>
                <c:ptCount val="5"/>
                <c:pt idx="0">
                  <c:v>0</c:v>
                </c:pt>
                <c:pt idx="1">
                  <c:v>0</c:v>
                </c:pt>
                <c:pt idx="2">
                  <c:v>59111955.429999977</c:v>
                </c:pt>
                <c:pt idx="3">
                  <c:v>60019820.400000013</c:v>
                </c:pt>
                <c:pt idx="4">
                  <c:v>53081890.49000001</c:v>
                </c:pt>
              </c:numCache>
            </c:numRef>
          </c:val>
          <c:extLst>
            <c:ext xmlns:c16="http://schemas.microsoft.com/office/drawing/2014/chart" uri="{C3380CC4-5D6E-409C-BE32-E72D297353CC}">
              <c16:uniqueId val="{00000001-FCD7-492A-AB4E-4C0CE3451FF4}"/>
            </c:ext>
          </c:extLst>
        </c:ser>
        <c:dLbls>
          <c:showLegendKey val="0"/>
          <c:showVal val="0"/>
          <c:showCatName val="0"/>
          <c:showSerName val="0"/>
          <c:showPercent val="0"/>
          <c:showBubbleSize val="0"/>
        </c:dLbls>
        <c:gapWidth val="150"/>
        <c:overlap val="100"/>
        <c:axId val="455584168"/>
        <c:axId val="455578920"/>
      </c:barChart>
      <c:catAx>
        <c:axId val="4555841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55578920"/>
        <c:crosses val="autoZero"/>
        <c:auto val="1"/>
        <c:lblAlgn val="ctr"/>
        <c:lblOffset val="100"/>
        <c:noMultiLvlLbl val="0"/>
      </c:catAx>
      <c:valAx>
        <c:axId val="455578920"/>
        <c:scaling>
          <c:orientation val="minMax"/>
        </c:scaling>
        <c:delete val="0"/>
        <c:axPos val="l"/>
        <c:majorGridlines>
          <c:spPr>
            <a:ln w="9525" cap="flat" cmpd="sng" algn="ctr">
              <a:solidFill>
                <a:schemeClr val="tx1">
                  <a:lumMod val="15000"/>
                  <a:lumOff val="85000"/>
                </a:schemeClr>
              </a:solidFill>
              <a:round/>
            </a:ln>
            <a:effectLst/>
          </c:spPr>
        </c:majorGridlines>
        <c:numFmt formatCode="_(* #,##0.00_);_(* \(#,##0.0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555841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'SPDs by Type'!$A$12:$A$36</cx:f>
        <cx:lvl ptCount="25">
          <cx:pt idx="0">AIRPORT AUTHORITIES</cx:pt>
          <cx:pt idx="1">BUSINESS IMPROVEMENT DISTRICTS</cx:pt>
          <cx:pt idx="2">CEMETERY DISTRICTS</cx:pt>
          <cx:pt idx="3">CONSERVATION DISTRICTS</cx:pt>
          <cx:pt idx="4">COUNTY HOUSING AUTHORITIES</cx:pt>
          <cx:pt idx="5">COUNTY WATER AND SEWER DISTRICTS</cx:pt>
          <cx:pt idx="6">DRAINAGE DISTRICTS</cx:pt>
          <cx:pt idx="7">FIRE DEPARTMENT RELIEF ASSOCIATIONS</cx:pt>
          <cx:pt idx="8">FIRE SERVICE AREAS</cx:pt>
          <cx:pt idx="9">HOSPITAL DISTRICTS</cx:pt>
          <cx:pt idx="10">IRRIGATION DISTRICTS</cx:pt>
          <cx:pt idx="11">MOSQUITO DISTRICTS</cx:pt>
          <cx:pt idx="12">MULTIJURISDICTIONAL &amp; OTHER DISTRICTS</cx:pt>
          <cx:pt idx="13">MUNICIPAL HOUSING AUTHORITIES</cx:pt>
          <cx:pt idx="14">OTHER COOPERATIVES</cx:pt>
          <cx:pt idx="15">PARK AND RECREATION DISTRICTS</cx:pt>
          <cx:pt idx="16">PARKING COMMISSIONS</cx:pt>
          <cx:pt idx="17">PORT AUTHORITIES</cx:pt>
          <cx:pt idx="18">REFUSE DISPOSAL DISTRICTS</cx:pt>
          <cx:pt idx="19">REGIONAL WATER &amp; WASTEWATER AUTHORITIES</cx:pt>
          <cx:pt idx="20">RESORT DISTRICTS</cx:pt>
          <cx:pt idx="21">RURAL FIRE DISTRICTS</cx:pt>
          <cx:pt idx="22">TELEVISION DISTRICTS</cx:pt>
          <cx:pt idx="23">URBAN RENEWAL AGENCIES &amp; RELATED DIST</cx:pt>
          <cx:pt idx="24">URBAN TRANSPORTATION DISTRICTS</cx:pt>
        </cx:lvl>
      </cx:strDim>
      <cx:numDim type="size">
        <cx:f>'SPDs by Type'!$B$12:$B$36</cx:f>
        <cx:lvl ptCount="25" formatCode="General">
          <cx:pt idx="0">14</cx:pt>
          <cx:pt idx="1">11</cx:pt>
          <cx:pt idx="2">75</cx:pt>
          <cx:pt idx="3">56</cx:pt>
          <cx:pt idx="4">1</cx:pt>
          <cx:pt idx="5">155</cx:pt>
          <cx:pt idx="6">19</cx:pt>
          <cx:pt idx="7">90</cx:pt>
          <cx:pt idx="8">33</cx:pt>
          <cx:pt idx="9">22</cx:pt>
          <cx:pt idx="10">54</cx:pt>
          <cx:pt idx="11">1</cx:pt>
          <cx:pt idx="12">15</cx:pt>
          <cx:pt idx="13">11</cx:pt>
          <cx:pt idx="14">1</cx:pt>
          <cx:pt idx="15">11</cx:pt>
          <cx:pt idx="16">1</cx:pt>
          <cx:pt idx="17">9</cx:pt>
          <cx:pt idx="18">5</cx:pt>
          <cx:pt idx="19">4</cx:pt>
          <cx:pt idx="20">3</cx:pt>
          <cx:pt idx="21">179</cx:pt>
          <cx:pt idx="22">50</cx:pt>
          <cx:pt idx="23">2</cx:pt>
          <cx:pt idx="24">5</cx:pt>
        </cx:lvl>
      </cx:numDim>
    </cx:data>
  </cx:chartData>
  <cx:chart>
    <cx:title pos="t" align="ctr" overlay="0">
      <cx:tx>
        <cx:txData>
          <cx:v>District Types – Proportion Map</cx:v>
        </cx:txData>
      </cx:tx>
      <cx:txPr>
        <a:bodyPr spcFirstLastPara="1" vertOverflow="ellipsis" horzOverflow="overflow" wrap="square" lIns="0" tIns="0" rIns="0" bIns="0" anchor="ctr" anchorCtr="1"/>
        <a:lstStyle/>
        <a:p>
          <a:pPr algn="ctr" rtl="0">
            <a:defRPr/>
          </a:pPr>
          <a:r>
            <a:rPr lang="en-US" sz="1400" b="1" i="0" u="none" strike="noStrike" baseline="0" dirty="0">
              <a:solidFill>
                <a:sysClr val="windowText" lastClr="000000">
                  <a:lumMod val="65000"/>
                  <a:lumOff val="35000"/>
                </a:sysClr>
              </a:solidFill>
              <a:latin typeface="Calibri" panose="020F0502020204030204"/>
            </a:rPr>
            <a:t>District Types – Proportion Map</a:t>
          </a:r>
        </a:p>
      </cx:txPr>
    </cx:title>
    <cx:plotArea>
      <cx:plotAreaRegion>
        <cx:series layoutId="treemap" uniqueId="{6CD8C80D-4B1A-4742-A184-2C803CF06DE7}">
          <cx:dataLabels pos="inEnd">
            <cx:visibility seriesName="0" categoryName="1" value="0"/>
          </cx:dataLabels>
          <cx:dataId val="0"/>
          <cx:layoutPr>
            <cx:parentLabelLayout val="overlapping"/>
          </cx:layoutPr>
        </cx:series>
      </cx:plotAreaRegion>
    </cx:plotArea>
  </cx:chart>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410">
  <cs:axisTitle>
    <cs:lnRef idx="0"/>
    <cs:fillRef idx="0"/>
    <cs:effectRef idx="0"/>
    <cs:fontRef idx="minor">
      <a:schemeClr val="tx1">
        <a:lumMod val="65000"/>
        <a:lumOff val="35000"/>
      </a:schemeClr>
    </cs:fontRef>
    <cs:spPr>
      <a:solidFill>
        <a:schemeClr val="bg1">
          <a:lumMod val="65000"/>
        </a:schemeClr>
      </a:solidFill>
      <a:ln w="19050">
        <a:solidFill>
          <a:schemeClr val="bg1"/>
        </a:solidFill>
      </a:ln>
    </cs:spPr>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lt1"/>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ln w="19050">
        <a:solidFill>
          <a:schemeClr val="lt1"/>
        </a:solidFill>
      </a:ln>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6435"/>
          </a:xfrm>
          <a:prstGeom prst="rect">
            <a:avLst/>
          </a:prstGeom>
        </p:spPr>
        <p:txBody>
          <a:bodyPr vert="horz" lIns="93166" tIns="46583" rIns="93166" bIns="46583" rtlCol="0"/>
          <a:lstStyle>
            <a:lvl1pPr algn="l">
              <a:defRPr sz="1200"/>
            </a:lvl1pPr>
          </a:lstStyle>
          <a:p>
            <a:endParaRPr lang="en-US" dirty="0"/>
          </a:p>
        </p:txBody>
      </p:sp>
      <p:sp>
        <p:nvSpPr>
          <p:cNvPr id="3" name="Date Placeholder 2"/>
          <p:cNvSpPr>
            <a:spLocks noGrp="1"/>
          </p:cNvSpPr>
          <p:nvPr>
            <p:ph type="dt" sz="quarter" idx="1"/>
          </p:nvPr>
        </p:nvSpPr>
        <p:spPr>
          <a:xfrm>
            <a:off x="3970939" y="0"/>
            <a:ext cx="3037840" cy="466435"/>
          </a:xfrm>
          <a:prstGeom prst="rect">
            <a:avLst/>
          </a:prstGeom>
        </p:spPr>
        <p:txBody>
          <a:bodyPr vert="horz" lIns="93166" tIns="46583" rIns="93166" bIns="46583" rtlCol="0"/>
          <a:lstStyle>
            <a:lvl1pPr algn="r">
              <a:defRPr sz="1200"/>
            </a:lvl1pPr>
          </a:lstStyle>
          <a:p>
            <a:endParaRPr lang="en-US" dirty="0"/>
          </a:p>
        </p:txBody>
      </p:sp>
      <p:sp>
        <p:nvSpPr>
          <p:cNvPr id="4" name="Footer Placeholder 3"/>
          <p:cNvSpPr>
            <a:spLocks noGrp="1"/>
          </p:cNvSpPr>
          <p:nvPr>
            <p:ph type="ftr" sz="quarter" idx="2"/>
          </p:nvPr>
        </p:nvSpPr>
        <p:spPr>
          <a:xfrm>
            <a:off x="1" y="8829968"/>
            <a:ext cx="3037840" cy="466434"/>
          </a:xfrm>
          <a:prstGeom prst="rect">
            <a:avLst/>
          </a:prstGeom>
        </p:spPr>
        <p:txBody>
          <a:bodyPr vert="horz" lIns="93166" tIns="46583" rIns="93166" bIns="46583"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9" y="8829968"/>
            <a:ext cx="3037840" cy="466434"/>
          </a:xfrm>
          <a:prstGeom prst="rect">
            <a:avLst/>
          </a:prstGeom>
        </p:spPr>
        <p:txBody>
          <a:bodyPr vert="horz" lIns="93166" tIns="46583" rIns="93166" bIns="46583" rtlCol="0" anchor="b"/>
          <a:lstStyle>
            <a:lvl1pPr algn="r">
              <a:defRPr sz="1200"/>
            </a:lvl1pPr>
          </a:lstStyle>
          <a:p>
            <a:fld id="{B213314A-51DD-43E8-A743-BD1D185545C3}" type="slidenum">
              <a:rPr lang="en-US" smtClean="0"/>
              <a:t>‹#›</a:t>
            </a:fld>
            <a:endParaRPr lang="en-US" dirty="0"/>
          </a:p>
        </p:txBody>
      </p:sp>
    </p:spTree>
    <p:extLst>
      <p:ext uri="{BB962C8B-B14F-4D97-AF65-F5344CB8AC3E}">
        <p14:creationId xmlns:p14="http://schemas.microsoft.com/office/powerpoint/2010/main" val="1075272367"/>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66" tIns="46583" rIns="93166" bIns="46583" rtlCol="0"/>
          <a:lstStyle>
            <a:lvl1pPr algn="l">
              <a:defRPr sz="1200"/>
            </a:lvl1pPr>
          </a:lstStyle>
          <a:p>
            <a:endParaRPr lang="en-US" dirty="0"/>
          </a:p>
        </p:txBody>
      </p:sp>
      <p:sp>
        <p:nvSpPr>
          <p:cNvPr id="3" name="Date Placeholder 2"/>
          <p:cNvSpPr>
            <a:spLocks noGrp="1"/>
          </p:cNvSpPr>
          <p:nvPr>
            <p:ph type="dt" idx="1"/>
          </p:nvPr>
        </p:nvSpPr>
        <p:spPr>
          <a:xfrm>
            <a:off x="3970939" y="0"/>
            <a:ext cx="3037840" cy="464820"/>
          </a:xfrm>
          <a:prstGeom prst="rect">
            <a:avLst/>
          </a:prstGeom>
        </p:spPr>
        <p:txBody>
          <a:bodyPr vert="horz" lIns="93166" tIns="46583" rIns="93166" bIns="46583" rtlCol="0"/>
          <a:lstStyle>
            <a:lvl1pPr algn="r">
              <a:defRPr sz="1200"/>
            </a:lvl1pPr>
          </a:lstStyle>
          <a:p>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6" tIns="46583" rIns="93166" bIns="46583"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66" tIns="46583" rIns="93166" bIns="4658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966"/>
            <a:ext cx="3037840" cy="464820"/>
          </a:xfrm>
          <a:prstGeom prst="rect">
            <a:avLst/>
          </a:prstGeom>
        </p:spPr>
        <p:txBody>
          <a:bodyPr vert="horz" lIns="93166" tIns="46583" rIns="93166" bIns="4658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66"/>
            <a:ext cx="3037840" cy="464820"/>
          </a:xfrm>
          <a:prstGeom prst="rect">
            <a:avLst/>
          </a:prstGeom>
        </p:spPr>
        <p:txBody>
          <a:bodyPr vert="horz" lIns="93166" tIns="46583" rIns="93166" bIns="46583" rtlCol="0" anchor="b"/>
          <a:lstStyle>
            <a:lvl1pPr algn="r">
              <a:defRPr sz="1200"/>
            </a:lvl1pPr>
          </a:lstStyle>
          <a:p>
            <a:fld id="{9C490099-D549-43FB-8B6C-E591AF0BB004}" type="slidenum">
              <a:rPr lang="en-US" smtClean="0"/>
              <a:t>‹#›</a:t>
            </a:fld>
            <a:endParaRPr lang="en-US" dirty="0"/>
          </a:p>
        </p:txBody>
      </p:sp>
    </p:spTree>
    <p:extLst>
      <p:ext uri="{BB962C8B-B14F-4D97-AF65-F5344CB8AC3E}">
        <p14:creationId xmlns:p14="http://schemas.microsoft.com/office/powerpoint/2010/main" val="573943346"/>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490099-D549-43FB-8B6C-E591AF0BB004}" type="slidenum">
              <a:rPr lang="en-US" smtClean="0"/>
              <a:t>6</a:t>
            </a:fld>
            <a:endParaRPr lang="en-US" dirty="0"/>
          </a:p>
        </p:txBody>
      </p:sp>
      <p:sp>
        <p:nvSpPr>
          <p:cNvPr id="5" name="Date Placeholder 4"/>
          <p:cNvSpPr>
            <a:spLocks noGrp="1"/>
          </p:cNvSpPr>
          <p:nvPr>
            <p:ph type="dt" idx="11"/>
          </p:nvPr>
        </p:nvSpPr>
        <p:spPr/>
        <p:txBody>
          <a:bodyPr/>
          <a:lstStyle/>
          <a:p>
            <a:endParaRPr lang="en-US" dirty="0"/>
          </a:p>
        </p:txBody>
      </p:sp>
    </p:spTree>
    <p:extLst>
      <p:ext uri="{BB962C8B-B14F-4D97-AF65-F5344CB8AC3E}">
        <p14:creationId xmlns:p14="http://schemas.microsoft.com/office/powerpoint/2010/main" val="26384036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490099-D549-43FB-8B6C-E591AF0BB004}" type="slidenum">
              <a:rPr lang="en-US" smtClean="0"/>
              <a:t>15</a:t>
            </a:fld>
            <a:endParaRPr lang="en-US" dirty="0"/>
          </a:p>
        </p:txBody>
      </p:sp>
      <p:sp>
        <p:nvSpPr>
          <p:cNvPr id="5" name="Date Placeholder 4"/>
          <p:cNvSpPr>
            <a:spLocks noGrp="1"/>
          </p:cNvSpPr>
          <p:nvPr>
            <p:ph type="dt" idx="11"/>
          </p:nvPr>
        </p:nvSpPr>
        <p:spPr/>
        <p:txBody>
          <a:bodyPr/>
          <a:lstStyle/>
          <a:p>
            <a:endParaRPr lang="en-US" dirty="0"/>
          </a:p>
        </p:txBody>
      </p:sp>
    </p:spTree>
    <p:extLst>
      <p:ext uri="{BB962C8B-B14F-4D97-AF65-F5344CB8AC3E}">
        <p14:creationId xmlns:p14="http://schemas.microsoft.com/office/powerpoint/2010/main" val="34624123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490099-D549-43FB-8B6C-E591AF0BB004}" type="slidenum">
              <a:rPr lang="en-US" smtClean="0"/>
              <a:t>16</a:t>
            </a:fld>
            <a:endParaRPr lang="en-US" dirty="0"/>
          </a:p>
        </p:txBody>
      </p:sp>
      <p:sp>
        <p:nvSpPr>
          <p:cNvPr id="5" name="Date Placeholder 4"/>
          <p:cNvSpPr>
            <a:spLocks noGrp="1"/>
          </p:cNvSpPr>
          <p:nvPr>
            <p:ph type="dt" idx="11"/>
          </p:nvPr>
        </p:nvSpPr>
        <p:spPr/>
        <p:txBody>
          <a:bodyPr/>
          <a:lstStyle/>
          <a:p>
            <a:endParaRPr lang="en-US" dirty="0"/>
          </a:p>
        </p:txBody>
      </p:sp>
    </p:spTree>
    <p:extLst>
      <p:ext uri="{BB962C8B-B14F-4D97-AF65-F5344CB8AC3E}">
        <p14:creationId xmlns:p14="http://schemas.microsoft.com/office/powerpoint/2010/main" val="6721168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490099-D549-43FB-8B6C-E591AF0BB004}" type="slidenum">
              <a:rPr lang="en-US" smtClean="0"/>
              <a:t>17</a:t>
            </a:fld>
            <a:endParaRPr lang="en-US" dirty="0"/>
          </a:p>
        </p:txBody>
      </p:sp>
      <p:sp>
        <p:nvSpPr>
          <p:cNvPr id="5" name="Date Placeholder 4"/>
          <p:cNvSpPr>
            <a:spLocks noGrp="1"/>
          </p:cNvSpPr>
          <p:nvPr>
            <p:ph type="dt" idx="11"/>
          </p:nvPr>
        </p:nvSpPr>
        <p:spPr/>
        <p:txBody>
          <a:bodyPr/>
          <a:lstStyle/>
          <a:p>
            <a:endParaRPr lang="en-US" dirty="0"/>
          </a:p>
        </p:txBody>
      </p:sp>
    </p:spTree>
    <p:extLst>
      <p:ext uri="{BB962C8B-B14F-4D97-AF65-F5344CB8AC3E}">
        <p14:creationId xmlns:p14="http://schemas.microsoft.com/office/powerpoint/2010/main" val="41483634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490099-D549-43FB-8B6C-E591AF0BB004}" type="slidenum">
              <a:rPr lang="en-US" smtClean="0"/>
              <a:t>18</a:t>
            </a:fld>
            <a:endParaRPr lang="en-US" dirty="0"/>
          </a:p>
        </p:txBody>
      </p:sp>
      <p:sp>
        <p:nvSpPr>
          <p:cNvPr id="5" name="Date Placeholder 4"/>
          <p:cNvSpPr>
            <a:spLocks noGrp="1"/>
          </p:cNvSpPr>
          <p:nvPr>
            <p:ph type="dt" idx="11"/>
          </p:nvPr>
        </p:nvSpPr>
        <p:spPr/>
        <p:txBody>
          <a:bodyPr/>
          <a:lstStyle/>
          <a:p>
            <a:endParaRPr lang="en-US" dirty="0"/>
          </a:p>
        </p:txBody>
      </p:sp>
    </p:spTree>
    <p:extLst>
      <p:ext uri="{BB962C8B-B14F-4D97-AF65-F5344CB8AC3E}">
        <p14:creationId xmlns:p14="http://schemas.microsoft.com/office/powerpoint/2010/main" val="21030786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490099-D549-43FB-8B6C-E591AF0BB004}" type="slidenum">
              <a:rPr lang="en-US" smtClean="0"/>
              <a:t>19</a:t>
            </a:fld>
            <a:endParaRPr lang="en-US" dirty="0"/>
          </a:p>
        </p:txBody>
      </p:sp>
      <p:sp>
        <p:nvSpPr>
          <p:cNvPr id="5" name="Date Placeholder 4"/>
          <p:cNvSpPr>
            <a:spLocks noGrp="1"/>
          </p:cNvSpPr>
          <p:nvPr>
            <p:ph type="dt" idx="11"/>
          </p:nvPr>
        </p:nvSpPr>
        <p:spPr/>
        <p:txBody>
          <a:bodyPr/>
          <a:lstStyle/>
          <a:p>
            <a:endParaRPr lang="en-US" dirty="0"/>
          </a:p>
        </p:txBody>
      </p:sp>
    </p:spTree>
    <p:extLst>
      <p:ext uri="{BB962C8B-B14F-4D97-AF65-F5344CB8AC3E}">
        <p14:creationId xmlns:p14="http://schemas.microsoft.com/office/powerpoint/2010/main" val="16261512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490099-D549-43FB-8B6C-E591AF0BB004}" type="slidenum">
              <a:rPr lang="en-US" smtClean="0"/>
              <a:t>20</a:t>
            </a:fld>
            <a:endParaRPr lang="en-US" dirty="0"/>
          </a:p>
        </p:txBody>
      </p:sp>
      <p:sp>
        <p:nvSpPr>
          <p:cNvPr id="5" name="Date Placeholder 4"/>
          <p:cNvSpPr>
            <a:spLocks noGrp="1"/>
          </p:cNvSpPr>
          <p:nvPr>
            <p:ph type="dt" idx="11"/>
          </p:nvPr>
        </p:nvSpPr>
        <p:spPr/>
        <p:txBody>
          <a:bodyPr/>
          <a:lstStyle/>
          <a:p>
            <a:endParaRPr lang="en-US" dirty="0"/>
          </a:p>
        </p:txBody>
      </p:sp>
    </p:spTree>
    <p:extLst>
      <p:ext uri="{BB962C8B-B14F-4D97-AF65-F5344CB8AC3E}">
        <p14:creationId xmlns:p14="http://schemas.microsoft.com/office/powerpoint/2010/main" val="13552193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490099-D549-43FB-8B6C-E591AF0BB004}" type="slidenum">
              <a:rPr lang="en-US" smtClean="0"/>
              <a:t>21</a:t>
            </a:fld>
            <a:endParaRPr lang="en-US" dirty="0"/>
          </a:p>
        </p:txBody>
      </p:sp>
      <p:sp>
        <p:nvSpPr>
          <p:cNvPr id="5" name="Date Placeholder 4"/>
          <p:cNvSpPr>
            <a:spLocks noGrp="1"/>
          </p:cNvSpPr>
          <p:nvPr>
            <p:ph type="dt" idx="11"/>
          </p:nvPr>
        </p:nvSpPr>
        <p:spPr/>
        <p:txBody>
          <a:bodyPr/>
          <a:lstStyle/>
          <a:p>
            <a:endParaRPr lang="en-US" dirty="0"/>
          </a:p>
        </p:txBody>
      </p:sp>
    </p:spTree>
    <p:extLst>
      <p:ext uri="{BB962C8B-B14F-4D97-AF65-F5344CB8AC3E}">
        <p14:creationId xmlns:p14="http://schemas.microsoft.com/office/powerpoint/2010/main" val="41804903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490099-D549-43FB-8B6C-E591AF0BB004}" type="slidenum">
              <a:rPr lang="en-US" smtClean="0"/>
              <a:t>22</a:t>
            </a:fld>
            <a:endParaRPr lang="en-US" dirty="0"/>
          </a:p>
        </p:txBody>
      </p:sp>
      <p:sp>
        <p:nvSpPr>
          <p:cNvPr id="5" name="Date Placeholder 4"/>
          <p:cNvSpPr>
            <a:spLocks noGrp="1"/>
          </p:cNvSpPr>
          <p:nvPr>
            <p:ph type="dt" idx="11"/>
          </p:nvPr>
        </p:nvSpPr>
        <p:spPr/>
        <p:txBody>
          <a:bodyPr/>
          <a:lstStyle/>
          <a:p>
            <a:endParaRPr lang="en-US" dirty="0"/>
          </a:p>
        </p:txBody>
      </p:sp>
    </p:spTree>
    <p:extLst>
      <p:ext uri="{BB962C8B-B14F-4D97-AF65-F5344CB8AC3E}">
        <p14:creationId xmlns:p14="http://schemas.microsoft.com/office/powerpoint/2010/main" val="22936647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490099-D549-43FB-8B6C-E591AF0BB004}" type="slidenum">
              <a:rPr lang="en-US" smtClean="0"/>
              <a:t>23</a:t>
            </a:fld>
            <a:endParaRPr lang="en-US" dirty="0"/>
          </a:p>
        </p:txBody>
      </p:sp>
      <p:sp>
        <p:nvSpPr>
          <p:cNvPr id="5" name="Date Placeholder 4"/>
          <p:cNvSpPr>
            <a:spLocks noGrp="1"/>
          </p:cNvSpPr>
          <p:nvPr>
            <p:ph type="dt" idx="11"/>
          </p:nvPr>
        </p:nvSpPr>
        <p:spPr/>
        <p:txBody>
          <a:bodyPr/>
          <a:lstStyle/>
          <a:p>
            <a:endParaRPr lang="en-US" dirty="0"/>
          </a:p>
        </p:txBody>
      </p:sp>
    </p:spTree>
    <p:extLst>
      <p:ext uri="{BB962C8B-B14F-4D97-AF65-F5344CB8AC3E}">
        <p14:creationId xmlns:p14="http://schemas.microsoft.com/office/powerpoint/2010/main" val="4860849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490099-D549-43FB-8B6C-E591AF0BB004}" type="slidenum">
              <a:rPr lang="en-US" smtClean="0"/>
              <a:t>24</a:t>
            </a:fld>
            <a:endParaRPr lang="en-US" dirty="0"/>
          </a:p>
        </p:txBody>
      </p:sp>
      <p:sp>
        <p:nvSpPr>
          <p:cNvPr id="5" name="Date Placeholder 4"/>
          <p:cNvSpPr>
            <a:spLocks noGrp="1"/>
          </p:cNvSpPr>
          <p:nvPr>
            <p:ph type="dt" idx="11"/>
          </p:nvPr>
        </p:nvSpPr>
        <p:spPr/>
        <p:txBody>
          <a:bodyPr/>
          <a:lstStyle/>
          <a:p>
            <a:endParaRPr lang="en-US" dirty="0"/>
          </a:p>
        </p:txBody>
      </p:sp>
    </p:spTree>
    <p:extLst>
      <p:ext uri="{BB962C8B-B14F-4D97-AF65-F5344CB8AC3E}">
        <p14:creationId xmlns:p14="http://schemas.microsoft.com/office/powerpoint/2010/main" val="32116894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490099-D549-43FB-8B6C-E591AF0BB004}" type="slidenum">
              <a:rPr lang="en-US" smtClean="0"/>
              <a:t>7</a:t>
            </a:fld>
            <a:endParaRPr lang="en-US" dirty="0"/>
          </a:p>
        </p:txBody>
      </p:sp>
      <p:sp>
        <p:nvSpPr>
          <p:cNvPr id="5" name="Date Placeholder 4"/>
          <p:cNvSpPr>
            <a:spLocks noGrp="1"/>
          </p:cNvSpPr>
          <p:nvPr>
            <p:ph type="dt" idx="11"/>
          </p:nvPr>
        </p:nvSpPr>
        <p:spPr/>
        <p:txBody>
          <a:bodyPr/>
          <a:lstStyle/>
          <a:p>
            <a:endParaRPr lang="en-US" dirty="0"/>
          </a:p>
        </p:txBody>
      </p:sp>
    </p:spTree>
    <p:extLst>
      <p:ext uri="{BB962C8B-B14F-4D97-AF65-F5344CB8AC3E}">
        <p14:creationId xmlns:p14="http://schemas.microsoft.com/office/powerpoint/2010/main" val="16771005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490099-D549-43FB-8B6C-E591AF0BB004}" type="slidenum">
              <a:rPr lang="en-US" smtClean="0"/>
              <a:t>25</a:t>
            </a:fld>
            <a:endParaRPr lang="en-US" dirty="0"/>
          </a:p>
        </p:txBody>
      </p:sp>
      <p:sp>
        <p:nvSpPr>
          <p:cNvPr id="5" name="Date Placeholder 4"/>
          <p:cNvSpPr>
            <a:spLocks noGrp="1"/>
          </p:cNvSpPr>
          <p:nvPr>
            <p:ph type="dt" idx="11"/>
          </p:nvPr>
        </p:nvSpPr>
        <p:spPr/>
        <p:txBody>
          <a:bodyPr/>
          <a:lstStyle/>
          <a:p>
            <a:endParaRPr lang="en-US" dirty="0"/>
          </a:p>
        </p:txBody>
      </p:sp>
    </p:spTree>
    <p:extLst>
      <p:ext uri="{BB962C8B-B14F-4D97-AF65-F5344CB8AC3E}">
        <p14:creationId xmlns:p14="http://schemas.microsoft.com/office/powerpoint/2010/main" val="394632973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490099-D549-43FB-8B6C-E591AF0BB004}" type="slidenum">
              <a:rPr lang="en-US" smtClean="0"/>
              <a:t>26</a:t>
            </a:fld>
            <a:endParaRPr lang="en-US" dirty="0"/>
          </a:p>
        </p:txBody>
      </p:sp>
      <p:sp>
        <p:nvSpPr>
          <p:cNvPr id="5" name="Date Placeholder 4"/>
          <p:cNvSpPr>
            <a:spLocks noGrp="1"/>
          </p:cNvSpPr>
          <p:nvPr>
            <p:ph type="dt" idx="11"/>
          </p:nvPr>
        </p:nvSpPr>
        <p:spPr/>
        <p:txBody>
          <a:bodyPr/>
          <a:lstStyle/>
          <a:p>
            <a:endParaRPr lang="en-US" dirty="0"/>
          </a:p>
        </p:txBody>
      </p:sp>
    </p:spTree>
    <p:extLst>
      <p:ext uri="{BB962C8B-B14F-4D97-AF65-F5344CB8AC3E}">
        <p14:creationId xmlns:p14="http://schemas.microsoft.com/office/powerpoint/2010/main" val="255436124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490099-D549-43FB-8B6C-E591AF0BB004}" type="slidenum">
              <a:rPr lang="en-US" smtClean="0"/>
              <a:t>27</a:t>
            </a:fld>
            <a:endParaRPr lang="en-US" dirty="0"/>
          </a:p>
        </p:txBody>
      </p:sp>
      <p:sp>
        <p:nvSpPr>
          <p:cNvPr id="5" name="Date Placeholder 4"/>
          <p:cNvSpPr>
            <a:spLocks noGrp="1"/>
          </p:cNvSpPr>
          <p:nvPr>
            <p:ph type="dt" idx="11"/>
          </p:nvPr>
        </p:nvSpPr>
        <p:spPr/>
        <p:txBody>
          <a:bodyPr/>
          <a:lstStyle/>
          <a:p>
            <a:endParaRPr lang="en-US" dirty="0"/>
          </a:p>
        </p:txBody>
      </p:sp>
    </p:spTree>
    <p:extLst>
      <p:ext uri="{BB962C8B-B14F-4D97-AF65-F5344CB8AC3E}">
        <p14:creationId xmlns:p14="http://schemas.microsoft.com/office/powerpoint/2010/main" val="134911648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490099-D549-43FB-8B6C-E591AF0BB004}" type="slidenum">
              <a:rPr lang="en-US" smtClean="0"/>
              <a:t>28</a:t>
            </a:fld>
            <a:endParaRPr lang="en-US" dirty="0"/>
          </a:p>
        </p:txBody>
      </p:sp>
      <p:sp>
        <p:nvSpPr>
          <p:cNvPr id="5" name="Date Placeholder 4"/>
          <p:cNvSpPr>
            <a:spLocks noGrp="1"/>
          </p:cNvSpPr>
          <p:nvPr>
            <p:ph type="dt" idx="11"/>
          </p:nvPr>
        </p:nvSpPr>
        <p:spPr/>
        <p:txBody>
          <a:bodyPr/>
          <a:lstStyle/>
          <a:p>
            <a:endParaRPr lang="en-US" dirty="0"/>
          </a:p>
        </p:txBody>
      </p:sp>
    </p:spTree>
    <p:extLst>
      <p:ext uri="{BB962C8B-B14F-4D97-AF65-F5344CB8AC3E}">
        <p14:creationId xmlns:p14="http://schemas.microsoft.com/office/powerpoint/2010/main" val="55544389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490099-D549-43FB-8B6C-E591AF0BB004}" type="slidenum">
              <a:rPr lang="en-US" smtClean="0"/>
              <a:t>29</a:t>
            </a:fld>
            <a:endParaRPr lang="en-US" dirty="0"/>
          </a:p>
        </p:txBody>
      </p:sp>
      <p:sp>
        <p:nvSpPr>
          <p:cNvPr id="5" name="Date Placeholder 4"/>
          <p:cNvSpPr>
            <a:spLocks noGrp="1"/>
          </p:cNvSpPr>
          <p:nvPr>
            <p:ph type="dt" idx="11"/>
          </p:nvPr>
        </p:nvSpPr>
        <p:spPr/>
        <p:txBody>
          <a:bodyPr/>
          <a:lstStyle/>
          <a:p>
            <a:endParaRPr lang="en-US" dirty="0"/>
          </a:p>
        </p:txBody>
      </p:sp>
    </p:spTree>
    <p:extLst>
      <p:ext uri="{BB962C8B-B14F-4D97-AF65-F5344CB8AC3E}">
        <p14:creationId xmlns:p14="http://schemas.microsoft.com/office/powerpoint/2010/main" val="423717778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490099-D549-43FB-8B6C-E591AF0BB004}" type="slidenum">
              <a:rPr lang="en-US" smtClean="0"/>
              <a:t>30</a:t>
            </a:fld>
            <a:endParaRPr lang="en-US" dirty="0"/>
          </a:p>
        </p:txBody>
      </p:sp>
      <p:sp>
        <p:nvSpPr>
          <p:cNvPr id="5" name="Date Placeholder 4"/>
          <p:cNvSpPr>
            <a:spLocks noGrp="1"/>
          </p:cNvSpPr>
          <p:nvPr>
            <p:ph type="dt" idx="11"/>
          </p:nvPr>
        </p:nvSpPr>
        <p:spPr/>
        <p:txBody>
          <a:bodyPr/>
          <a:lstStyle/>
          <a:p>
            <a:endParaRPr lang="en-US" dirty="0"/>
          </a:p>
        </p:txBody>
      </p:sp>
    </p:spTree>
    <p:extLst>
      <p:ext uri="{BB962C8B-B14F-4D97-AF65-F5344CB8AC3E}">
        <p14:creationId xmlns:p14="http://schemas.microsoft.com/office/powerpoint/2010/main" val="143263134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490099-D549-43FB-8B6C-E591AF0BB004}" type="slidenum">
              <a:rPr lang="en-US" smtClean="0"/>
              <a:t>31</a:t>
            </a:fld>
            <a:endParaRPr lang="en-US" dirty="0"/>
          </a:p>
        </p:txBody>
      </p:sp>
      <p:sp>
        <p:nvSpPr>
          <p:cNvPr id="5" name="Date Placeholder 4"/>
          <p:cNvSpPr>
            <a:spLocks noGrp="1"/>
          </p:cNvSpPr>
          <p:nvPr>
            <p:ph type="dt" idx="11"/>
          </p:nvPr>
        </p:nvSpPr>
        <p:spPr/>
        <p:txBody>
          <a:bodyPr/>
          <a:lstStyle/>
          <a:p>
            <a:endParaRPr lang="en-US" dirty="0"/>
          </a:p>
        </p:txBody>
      </p:sp>
    </p:spTree>
    <p:extLst>
      <p:ext uri="{BB962C8B-B14F-4D97-AF65-F5344CB8AC3E}">
        <p14:creationId xmlns:p14="http://schemas.microsoft.com/office/powerpoint/2010/main" val="110705621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490099-D549-43FB-8B6C-E591AF0BB004}" type="slidenum">
              <a:rPr lang="en-US" smtClean="0"/>
              <a:t>32</a:t>
            </a:fld>
            <a:endParaRPr lang="en-US" dirty="0"/>
          </a:p>
        </p:txBody>
      </p:sp>
      <p:sp>
        <p:nvSpPr>
          <p:cNvPr id="5" name="Date Placeholder 4"/>
          <p:cNvSpPr>
            <a:spLocks noGrp="1"/>
          </p:cNvSpPr>
          <p:nvPr>
            <p:ph type="dt" idx="11"/>
          </p:nvPr>
        </p:nvSpPr>
        <p:spPr/>
        <p:txBody>
          <a:bodyPr/>
          <a:lstStyle/>
          <a:p>
            <a:endParaRPr lang="en-US" dirty="0"/>
          </a:p>
        </p:txBody>
      </p:sp>
    </p:spTree>
    <p:extLst>
      <p:ext uri="{BB962C8B-B14F-4D97-AF65-F5344CB8AC3E}">
        <p14:creationId xmlns:p14="http://schemas.microsoft.com/office/powerpoint/2010/main" val="252592508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490099-D549-43FB-8B6C-E591AF0BB004}" type="slidenum">
              <a:rPr lang="en-US" smtClean="0"/>
              <a:t>33</a:t>
            </a:fld>
            <a:endParaRPr lang="en-US" dirty="0"/>
          </a:p>
        </p:txBody>
      </p:sp>
      <p:sp>
        <p:nvSpPr>
          <p:cNvPr id="5" name="Date Placeholder 4"/>
          <p:cNvSpPr>
            <a:spLocks noGrp="1"/>
          </p:cNvSpPr>
          <p:nvPr>
            <p:ph type="dt" idx="11"/>
          </p:nvPr>
        </p:nvSpPr>
        <p:spPr/>
        <p:txBody>
          <a:bodyPr/>
          <a:lstStyle/>
          <a:p>
            <a:endParaRPr lang="en-US" dirty="0"/>
          </a:p>
        </p:txBody>
      </p:sp>
    </p:spTree>
    <p:extLst>
      <p:ext uri="{BB962C8B-B14F-4D97-AF65-F5344CB8AC3E}">
        <p14:creationId xmlns:p14="http://schemas.microsoft.com/office/powerpoint/2010/main" val="123173383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a:ln/>
        </p:spPr>
      </p:sp>
      <p:sp>
        <p:nvSpPr>
          <p:cNvPr id="1013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1013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5923">
              <a:defRPr sz="3300" b="1">
                <a:solidFill>
                  <a:schemeClr val="tx1"/>
                </a:solidFill>
                <a:latin typeface="Times New Roman" panose="02020603050405020304" pitchFamily="18" charset="0"/>
              </a:defRPr>
            </a:lvl1pPr>
            <a:lvl2pPr marL="761827" indent="-292762" defTabSz="955923">
              <a:defRPr sz="3300" b="1">
                <a:solidFill>
                  <a:schemeClr val="tx1"/>
                </a:solidFill>
                <a:latin typeface="Times New Roman" panose="02020603050405020304" pitchFamily="18" charset="0"/>
              </a:defRPr>
            </a:lvl2pPr>
            <a:lvl3pPr marL="1172664" indent="-234533" defTabSz="955923">
              <a:defRPr sz="3300" b="1">
                <a:solidFill>
                  <a:schemeClr val="tx1"/>
                </a:solidFill>
                <a:latin typeface="Times New Roman" panose="02020603050405020304" pitchFamily="18" charset="0"/>
              </a:defRPr>
            </a:lvl3pPr>
            <a:lvl4pPr marL="1643345" indent="-234533" defTabSz="955923">
              <a:defRPr sz="3300" b="1">
                <a:solidFill>
                  <a:schemeClr val="tx1"/>
                </a:solidFill>
                <a:latin typeface="Times New Roman" panose="02020603050405020304" pitchFamily="18" charset="0"/>
              </a:defRPr>
            </a:lvl4pPr>
            <a:lvl5pPr marL="2112410" indent="-234533" defTabSz="955923">
              <a:defRPr sz="3300" b="1">
                <a:solidFill>
                  <a:schemeClr val="tx1"/>
                </a:solidFill>
                <a:latin typeface="Times New Roman" panose="02020603050405020304" pitchFamily="18" charset="0"/>
              </a:defRPr>
            </a:lvl5pPr>
            <a:lvl6pPr marL="2578241" indent="-234533" defTabSz="955923" eaLnBrk="0" fontAlgn="base" hangingPunct="0">
              <a:spcBef>
                <a:spcPct val="0"/>
              </a:spcBef>
              <a:spcAft>
                <a:spcPct val="0"/>
              </a:spcAft>
              <a:defRPr sz="3300" b="1">
                <a:solidFill>
                  <a:schemeClr val="tx1"/>
                </a:solidFill>
                <a:latin typeface="Times New Roman" panose="02020603050405020304" pitchFamily="18" charset="0"/>
              </a:defRPr>
            </a:lvl6pPr>
            <a:lvl7pPr marL="3044071" indent="-234533" defTabSz="955923" eaLnBrk="0" fontAlgn="base" hangingPunct="0">
              <a:spcBef>
                <a:spcPct val="0"/>
              </a:spcBef>
              <a:spcAft>
                <a:spcPct val="0"/>
              </a:spcAft>
              <a:defRPr sz="3300" b="1">
                <a:solidFill>
                  <a:schemeClr val="tx1"/>
                </a:solidFill>
                <a:latin typeface="Times New Roman" panose="02020603050405020304" pitchFamily="18" charset="0"/>
              </a:defRPr>
            </a:lvl7pPr>
            <a:lvl8pPr marL="3509901" indent="-234533" defTabSz="955923" eaLnBrk="0" fontAlgn="base" hangingPunct="0">
              <a:spcBef>
                <a:spcPct val="0"/>
              </a:spcBef>
              <a:spcAft>
                <a:spcPct val="0"/>
              </a:spcAft>
              <a:defRPr sz="3300" b="1">
                <a:solidFill>
                  <a:schemeClr val="tx1"/>
                </a:solidFill>
                <a:latin typeface="Times New Roman" panose="02020603050405020304" pitchFamily="18" charset="0"/>
              </a:defRPr>
            </a:lvl8pPr>
            <a:lvl9pPr marL="3975731" indent="-234533" defTabSz="955923" eaLnBrk="0" fontAlgn="base" hangingPunct="0">
              <a:spcBef>
                <a:spcPct val="0"/>
              </a:spcBef>
              <a:spcAft>
                <a:spcPct val="0"/>
              </a:spcAft>
              <a:defRPr sz="3300" b="1">
                <a:solidFill>
                  <a:schemeClr val="tx1"/>
                </a:solidFill>
                <a:latin typeface="Times New Roman" panose="02020603050405020304" pitchFamily="18" charset="0"/>
              </a:defRPr>
            </a:lvl9pPr>
          </a:lstStyle>
          <a:p>
            <a:fld id="{AF8B9CA3-6EB9-43CE-8098-E6C1ABE9ACFE}" type="slidenum">
              <a:rPr lang="en-US" altLang="en-US" sz="1200"/>
              <a:pPr/>
              <a:t>34</a:t>
            </a:fld>
            <a:endParaRPr lang="en-US" altLang="en-US" sz="1200" dirty="0"/>
          </a:p>
        </p:txBody>
      </p:sp>
      <p:sp>
        <p:nvSpPr>
          <p:cNvPr id="2" name="Date Placeholder 1"/>
          <p:cNvSpPr>
            <a:spLocks noGrp="1"/>
          </p:cNvSpPr>
          <p:nvPr>
            <p:ph type="dt" idx="10"/>
          </p:nvPr>
        </p:nvSpPr>
        <p:spPr/>
        <p:txBody>
          <a:bodyPr/>
          <a:lstStyle/>
          <a:p>
            <a:endParaRPr lang="en-US" dirty="0"/>
          </a:p>
        </p:txBody>
      </p:sp>
    </p:spTree>
    <p:extLst>
      <p:ext uri="{BB962C8B-B14F-4D97-AF65-F5344CB8AC3E}">
        <p14:creationId xmlns:p14="http://schemas.microsoft.com/office/powerpoint/2010/main" val="42680515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490099-D549-43FB-8B6C-E591AF0BB004}" type="slidenum">
              <a:rPr lang="en-US" smtClean="0"/>
              <a:t>8</a:t>
            </a:fld>
            <a:endParaRPr lang="en-US" dirty="0"/>
          </a:p>
        </p:txBody>
      </p:sp>
      <p:sp>
        <p:nvSpPr>
          <p:cNvPr id="5" name="Date Placeholder 4"/>
          <p:cNvSpPr>
            <a:spLocks noGrp="1"/>
          </p:cNvSpPr>
          <p:nvPr>
            <p:ph type="dt" idx="11"/>
          </p:nvPr>
        </p:nvSpPr>
        <p:spPr/>
        <p:txBody>
          <a:bodyPr/>
          <a:lstStyle/>
          <a:p>
            <a:endParaRPr lang="en-US" dirty="0"/>
          </a:p>
        </p:txBody>
      </p:sp>
    </p:spTree>
    <p:extLst>
      <p:ext uri="{BB962C8B-B14F-4D97-AF65-F5344CB8AC3E}">
        <p14:creationId xmlns:p14="http://schemas.microsoft.com/office/powerpoint/2010/main" val="8285348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490099-D549-43FB-8B6C-E591AF0BB004}" type="slidenum">
              <a:rPr lang="en-US" smtClean="0"/>
              <a:t>9</a:t>
            </a:fld>
            <a:endParaRPr lang="en-US" dirty="0"/>
          </a:p>
        </p:txBody>
      </p:sp>
      <p:sp>
        <p:nvSpPr>
          <p:cNvPr id="5" name="Date Placeholder 4"/>
          <p:cNvSpPr>
            <a:spLocks noGrp="1"/>
          </p:cNvSpPr>
          <p:nvPr>
            <p:ph type="dt" idx="11"/>
          </p:nvPr>
        </p:nvSpPr>
        <p:spPr/>
        <p:txBody>
          <a:bodyPr/>
          <a:lstStyle/>
          <a:p>
            <a:endParaRPr lang="en-US" dirty="0"/>
          </a:p>
        </p:txBody>
      </p:sp>
    </p:spTree>
    <p:extLst>
      <p:ext uri="{BB962C8B-B14F-4D97-AF65-F5344CB8AC3E}">
        <p14:creationId xmlns:p14="http://schemas.microsoft.com/office/powerpoint/2010/main" val="36965203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490099-D549-43FB-8B6C-E591AF0BB004}" type="slidenum">
              <a:rPr lang="en-US" smtClean="0"/>
              <a:t>10</a:t>
            </a:fld>
            <a:endParaRPr lang="en-US" dirty="0"/>
          </a:p>
        </p:txBody>
      </p:sp>
      <p:sp>
        <p:nvSpPr>
          <p:cNvPr id="5" name="Date Placeholder 4"/>
          <p:cNvSpPr>
            <a:spLocks noGrp="1"/>
          </p:cNvSpPr>
          <p:nvPr>
            <p:ph type="dt" idx="11"/>
          </p:nvPr>
        </p:nvSpPr>
        <p:spPr/>
        <p:txBody>
          <a:bodyPr/>
          <a:lstStyle/>
          <a:p>
            <a:endParaRPr lang="en-US" dirty="0"/>
          </a:p>
        </p:txBody>
      </p:sp>
    </p:spTree>
    <p:extLst>
      <p:ext uri="{BB962C8B-B14F-4D97-AF65-F5344CB8AC3E}">
        <p14:creationId xmlns:p14="http://schemas.microsoft.com/office/powerpoint/2010/main" val="21468937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490099-D549-43FB-8B6C-E591AF0BB004}" type="slidenum">
              <a:rPr lang="en-US" smtClean="0"/>
              <a:t>11</a:t>
            </a:fld>
            <a:endParaRPr lang="en-US" dirty="0"/>
          </a:p>
        </p:txBody>
      </p:sp>
      <p:sp>
        <p:nvSpPr>
          <p:cNvPr id="5" name="Date Placeholder 4"/>
          <p:cNvSpPr>
            <a:spLocks noGrp="1"/>
          </p:cNvSpPr>
          <p:nvPr>
            <p:ph type="dt" idx="11"/>
          </p:nvPr>
        </p:nvSpPr>
        <p:spPr/>
        <p:txBody>
          <a:bodyPr/>
          <a:lstStyle/>
          <a:p>
            <a:endParaRPr lang="en-US" dirty="0"/>
          </a:p>
        </p:txBody>
      </p:sp>
    </p:spTree>
    <p:extLst>
      <p:ext uri="{BB962C8B-B14F-4D97-AF65-F5344CB8AC3E}">
        <p14:creationId xmlns:p14="http://schemas.microsoft.com/office/powerpoint/2010/main" val="5889265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490099-D549-43FB-8B6C-E591AF0BB004}" type="slidenum">
              <a:rPr lang="en-US" smtClean="0"/>
              <a:t>12</a:t>
            </a:fld>
            <a:endParaRPr lang="en-US" dirty="0"/>
          </a:p>
        </p:txBody>
      </p:sp>
      <p:sp>
        <p:nvSpPr>
          <p:cNvPr id="5" name="Date Placeholder 4"/>
          <p:cNvSpPr>
            <a:spLocks noGrp="1"/>
          </p:cNvSpPr>
          <p:nvPr>
            <p:ph type="dt" idx="11"/>
          </p:nvPr>
        </p:nvSpPr>
        <p:spPr/>
        <p:txBody>
          <a:bodyPr/>
          <a:lstStyle/>
          <a:p>
            <a:endParaRPr lang="en-US" dirty="0"/>
          </a:p>
        </p:txBody>
      </p:sp>
    </p:spTree>
    <p:extLst>
      <p:ext uri="{BB962C8B-B14F-4D97-AF65-F5344CB8AC3E}">
        <p14:creationId xmlns:p14="http://schemas.microsoft.com/office/powerpoint/2010/main" val="4845352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490099-D549-43FB-8B6C-E591AF0BB004}" type="slidenum">
              <a:rPr lang="en-US" smtClean="0"/>
              <a:t>13</a:t>
            </a:fld>
            <a:endParaRPr lang="en-US" dirty="0"/>
          </a:p>
        </p:txBody>
      </p:sp>
      <p:sp>
        <p:nvSpPr>
          <p:cNvPr id="5" name="Date Placeholder 4"/>
          <p:cNvSpPr>
            <a:spLocks noGrp="1"/>
          </p:cNvSpPr>
          <p:nvPr>
            <p:ph type="dt" idx="11"/>
          </p:nvPr>
        </p:nvSpPr>
        <p:spPr/>
        <p:txBody>
          <a:bodyPr/>
          <a:lstStyle/>
          <a:p>
            <a:endParaRPr lang="en-US" dirty="0"/>
          </a:p>
        </p:txBody>
      </p:sp>
    </p:spTree>
    <p:extLst>
      <p:ext uri="{BB962C8B-B14F-4D97-AF65-F5344CB8AC3E}">
        <p14:creationId xmlns:p14="http://schemas.microsoft.com/office/powerpoint/2010/main" val="34874855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490099-D549-43FB-8B6C-E591AF0BB004}" type="slidenum">
              <a:rPr lang="en-US" smtClean="0"/>
              <a:t>14</a:t>
            </a:fld>
            <a:endParaRPr lang="en-US" dirty="0"/>
          </a:p>
        </p:txBody>
      </p:sp>
      <p:sp>
        <p:nvSpPr>
          <p:cNvPr id="5" name="Date Placeholder 4"/>
          <p:cNvSpPr>
            <a:spLocks noGrp="1"/>
          </p:cNvSpPr>
          <p:nvPr>
            <p:ph type="dt" idx="11"/>
          </p:nvPr>
        </p:nvSpPr>
        <p:spPr/>
        <p:txBody>
          <a:bodyPr/>
          <a:lstStyle/>
          <a:p>
            <a:endParaRPr lang="en-US" dirty="0"/>
          </a:p>
        </p:txBody>
      </p:sp>
    </p:spTree>
    <p:extLst>
      <p:ext uri="{BB962C8B-B14F-4D97-AF65-F5344CB8AC3E}">
        <p14:creationId xmlns:p14="http://schemas.microsoft.com/office/powerpoint/2010/main" val="4293673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accent1">
                    <a:lumMod val="75000"/>
                  </a:schemeClr>
                </a:solidFill>
              </a:defRPr>
            </a:lvl1pPr>
          </a:lstStyle>
          <a:p>
            <a:r>
              <a:rPr lang="en-US" dirty="0"/>
              <a:t>Click to edit Master title style</a:t>
            </a:r>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accent5"/>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F486B6D5-1938-4069-87C2-B3B282B1AC76}" type="datetimeFigureOut">
              <a:rPr lang="en-US" smtClean="0"/>
              <a:t>3/8/2018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81BC2D3-91C7-4E15-9358-735B50FA8560}"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486B6D5-1938-4069-87C2-B3B282B1AC76}" type="datetimeFigureOut">
              <a:rPr lang="en-US" smtClean="0"/>
              <a:t>3/8/2018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81BC2D3-91C7-4E15-9358-735B50FA8560}"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486B6D5-1938-4069-87C2-B3B282B1AC76}" type="datetimeFigureOut">
              <a:rPr lang="en-US" smtClean="0"/>
              <a:t>3/8/2018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81BC2D3-91C7-4E15-9358-735B50FA8560}"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486B6D5-1938-4069-87C2-B3B282B1AC76}" type="datetimeFigureOut">
              <a:rPr lang="en-US" smtClean="0"/>
              <a:t>3/8/2018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81BC2D3-91C7-4E15-9358-735B50FA8560}"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486B6D5-1938-4069-87C2-B3B282B1AC76}" type="datetimeFigureOut">
              <a:rPr lang="en-US" smtClean="0"/>
              <a:t>3/8/2018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81BC2D3-91C7-4E15-9358-735B50FA8560}"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486B6D5-1938-4069-87C2-B3B282B1AC76}" type="datetimeFigureOut">
              <a:rPr lang="en-US" smtClean="0"/>
              <a:t>3/8/2018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81BC2D3-91C7-4E15-9358-735B50FA8560}"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486B6D5-1938-4069-87C2-B3B282B1AC76}" type="datetimeFigureOut">
              <a:rPr lang="en-US" smtClean="0"/>
              <a:t>3/8/2018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81BC2D3-91C7-4E15-9358-735B50FA8560}"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486B6D5-1938-4069-87C2-B3B282B1AC76}" type="datetimeFigureOut">
              <a:rPr lang="en-US" smtClean="0"/>
              <a:t>3/8/2018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81BC2D3-91C7-4E15-9358-735B50FA8560}"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86B6D5-1938-4069-87C2-B3B282B1AC76}" type="datetimeFigureOut">
              <a:rPr lang="en-US" smtClean="0"/>
              <a:t>3/8/2018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81BC2D3-91C7-4E15-9358-735B50FA8560}"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486B6D5-1938-4069-87C2-B3B282B1AC76}" type="datetimeFigureOut">
              <a:rPr lang="en-US" smtClean="0"/>
              <a:t>3/8/2018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81BC2D3-91C7-4E15-9358-735B50FA8560}" type="slidenum">
              <a:rPr lang="en-US" smtClean="0"/>
              <a:t>‹#›</a:t>
            </a:fld>
            <a:endParaRPr lang="en-US" dirty="0"/>
          </a:p>
        </p:txBody>
      </p:sp>
      <p:sp>
        <p:nvSpPr>
          <p:cNvPr id="9" name="Content Placeholder 8"/>
          <p:cNvSpPr>
            <a:spLocks noGrp="1"/>
          </p:cNvSpPr>
          <p:nvPr>
            <p:ph sz="quarter" idx="13"/>
          </p:nvPr>
        </p:nvSpPr>
        <p:spPr>
          <a:xfrm>
            <a:off x="304800" y="381000"/>
            <a:ext cx="7772400" cy="49428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F486B6D5-1938-4069-87C2-B3B282B1AC76}" type="datetimeFigureOut">
              <a:rPr lang="en-US" smtClean="0"/>
              <a:t>3/8/2018</a:t>
            </a:fld>
            <a:endParaRPr lang="en-US" dirty="0"/>
          </a:p>
        </p:txBody>
      </p:sp>
      <p:sp>
        <p:nvSpPr>
          <p:cNvPr id="9" name="Slide Number Placeholder 8"/>
          <p:cNvSpPr>
            <a:spLocks noGrp="1"/>
          </p:cNvSpPr>
          <p:nvPr>
            <p:ph type="sldNum" sz="quarter" idx="11"/>
          </p:nvPr>
        </p:nvSpPr>
        <p:spPr/>
        <p:txBody>
          <a:bodyPr/>
          <a:lstStyle/>
          <a:p>
            <a:fld id="{E81BC2D3-91C7-4E15-9358-735B50FA8560}" type="slidenum">
              <a:rPr lang="en-US" smtClean="0"/>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8458200" y="5486400"/>
            <a:ext cx="685800" cy="6858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E81BC2D3-91C7-4E15-9358-735B50FA8560}" type="slidenum">
              <a:rPr lang="en-US" smtClean="0"/>
              <a:t>‹#›</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F486B6D5-1938-4069-87C2-B3B282B1AC76}" type="datetimeFigureOut">
              <a:rPr lang="en-US" smtClean="0"/>
              <a:t>3/8/2018</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defRPr sz="4600" b="0" i="0" u="none"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b="0" i="0" u="none"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1.xml"/><Relationship Id="rId6" Type="http://schemas.microsoft.com/office/2007/relationships/hdphoto" Target="../media/hdphoto2.wdp"/><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microsoft.com/office/2014/relationships/chartEx" Target="../charts/chartEx1.xml"/><Relationship Id="rId2" Type="http://schemas.openxmlformats.org/officeDocument/2006/relationships/notesSlide" Target="../notesSlides/notesSlide7.xml"/><Relationship Id="rId1" Type="http://schemas.openxmlformats.org/officeDocument/2006/relationships/slideLayout" Target="../slideLayouts/slideLayout6.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duotone>
              <a:schemeClr val="accent2">
                <a:shade val="45000"/>
                <a:satMod val="135000"/>
              </a:schemeClr>
              <a:prstClr val="white"/>
            </a:duotone>
            <a:extLst>
              <a:ext uri="{BEBA8EAE-BF5A-486C-A8C5-ECC9F3942E4B}">
                <a14:imgProps xmlns:a14="http://schemas.microsoft.com/office/drawing/2010/main">
                  <a14:imgLayer r:embed="rId3">
                    <a14:imgEffect>
                      <a14:sharpenSoften amount="18000"/>
                    </a14:imgEffect>
                    <a14:imgEffect>
                      <a14:colorTemperature colorTemp="5201"/>
                    </a14:imgEffect>
                    <a14:imgEffect>
                      <a14:saturation sat="27000"/>
                    </a14:imgEffect>
                    <a14:imgEffect>
                      <a14:brightnessContrast bright="12000" contrast="-10000"/>
                    </a14:imgEffect>
                  </a14:imgLayer>
                </a14:imgProps>
              </a:ext>
            </a:extLst>
          </a:blip>
          <a:stretch>
            <a:fillRect/>
          </a:stretch>
        </p:blipFill>
        <p:spPr>
          <a:xfrm>
            <a:off x="228600" y="76200"/>
            <a:ext cx="8178139" cy="3948122"/>
          </a:xfrm>
          <a:prstGeom prst="rect">
            <a:avLst/>
          </a:prstGeom>
        </p:spPr>
      </p:pic>
      <p:sp>
        <p:nvSpPr>
          <p:cNvPr id="2" name="Title 1"/>
          <p:cNvSpPr>
            <a:spLocks noGrp="1"/>
          </p:cNvSpPr>
          <p:nvPr>
            <p:ph type="ctrTitle"/>
          </p:nvPr>
        </p:nvSpPr>
        <p:spPr>
          <a:xfrm>
            <a:off x="30480" y="1524000"/>
            <a:ext cx="8122920" cy="3429000"/>
          </a:xfrm>
          <a:noFill/>
          <a:ln>
            <a:noFill/>
          </a:ln>
        </p:spPr>
        <p:txBody>
          <a:bodyPr>
            <a:scene3d>
              <a:camera prst="orthographicFront"/>
              <a:lightRig rig="threePt" dir="t"/>
            </a:scene3d>
            <a:sp3d extrusionH="57150">
              <a:bevelT w="69850" h="69850" prst="divot"/>
            </a:sp3d>
          </a:bodyPr>
          <a:lstStyle/>
          <a:p>
            <a:pPr algn="r"/>
            <a:r>
              <a:rPr lang="en-US" sz="4800" dirty="0"/>
              <a:t>Proposal for Optional Financial Reporting Framework for Smaller Local Governments</a:t>
            </a:r>
          </a:p>
        </p:txBody>
      </p:sp>
      <p:sp>
        <p:nvSpPr>
          <p:cNvPr id="3" name="Subtitle 2"/>
          <p:cNvSpPr>
            <a:spLocks noGrp="1"/>
          </p:cNvSpPr>
          <p:nvPr>
            <p:ph type="subTitle" idx="1"/>
          </p:nvPr>
        </p:nvSpPr>
        <p:spPr>
          <a:xfrm>
            <a:off x="685800" y="5239364"/>
            <a:ext cx="4038600" cy="1466236"/>
          </a:xfrm>
        </p:spPr>
        <p:txBody>
          <a:bodyPr>
            <a:normAutofit fontScale="70000" lnSpcReduction="20000"/>
          </a:bodyPr>
          <a:lstStyle/>
          <a:p>
            <a:pPr lvl="1" algn="r">
              <a:defRPr/>
            </a:pPr>
            <a:r>
              <a:rPr lang="en-US" b="1" dirty="0">
                <a:solidFill>
                  <a:schemeClr val="tx2"/>
                </a:solidFill>
              </a:rPr>
              <a:t>Presented by:</a:t>
            </a:r>
          </a:p>
          <a:p>
            <a:pPr lvl="1" algn="r">
              <a:defRPr/>
            </a:pPr>
            <a:r>
              <a:rPr lang="en-US" sz="2600" b="1" dirty="0">
                <a:solidFill>
                  <a:schemeClr val="tx2"/>
                </a:solidFill>
              </a:rPr>
              <a:t>Kim Smith &amp; Chet McLean</a:t>
            </a:r>
          </a:p>
          <a:p>
            <a:pPr lvl="1" algn="r">
              <a:defRPr/>
            </a:pPr>
            <a:r>
              <a:rPr lang="en-US" sz="2600" b="1" dirty="0">
                <a:solidFill>
                  <a:schemeClr val="tx2"/>
                </a:solidFill>
              </a:rPr>
              <a:t>Local Government Services</a:t>
            </a:r>
          </a:p>
          <a:p>
            <a:pPr lvl="1" algn="r">
              <a:defRPr/>
            </a:pPr>
            <a:r>
              <a:rPr lang="en-US" sz="2600" b="1" dirty="0">
                <a:solidFill>
                  <a:schemeClr val="tx2"/>
                </a:solidFill>
              </a:rPr>
              <a:t>State Financial Services Division</a:t>
            </a:r>
          </a:p>
          <a:p>
            <a:pPr lvl="1" algn="r">
              <a:defRPr/>
            </a:pPr>
            <a:r>
              <a:rPr lang="en-US" sz="2600" b="1" dirty="0">
                <a:solidFill>
                  <a:schemeClr val="tx2"/>
                </a:solidFill>
              </a:rPr>
              <a:t>Department of Administration</a:t>
            </a:r>
            <a:endParaRPr lang="en-US" b="1" dirty="0">
              <a:solidFill>
                <a:schemeClr val="tx2"/>
              </a:solidFill>
            </a:endParaRPr>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39596" y="5356238"/>
            <a:ext cx="2209800" cy="1237635"/>
          </a:xfrm>
          <a:prstGeom prst="rect">
            <a:avLst/>
          </a:prstGeom>
        </p:spPr>
      </p:pic>
      <p:pic>
        <p:nvPicPr>
          <p:cNvPr id="9" name="Picture 8" descr="일미 :: 원금보장형 ELS와 주가연계펀드 ELF란??"/>
          <p:cNvPicPr>
            <a:picLocks noChangeAspect="1"/>
          </p:cNvPicPr>
          <p:nvPr/>
        </p:nvPicPr>
        <p:blipFill>
          <a:blip r:embed="rId5" cstate="print">
            <a:duotone>
              <a:schemeClr val="accent2">
                <a:shade val="45000"/>
                <a:satMod val="135000"/>
              </a:schemeClr>
              <a:prstClr val="white"/>
            </a:duotone>
            <a:extLst>
              <a:ext uri="{BEBA8EAE-BF5A-486C-A8C5-ECC9F3942E4B}">
                <a14:imgProps xmlns:a14="http://schemas.microsoft.com/office/drawing/2010/main">
                  <a14:imgLayer r:embed="rId6">
                    <a14:imgEffect>
                      <a14:sharpenSoften amount="43000"/>
                    </a14:imgEffect>
                    <a14:imgEffect>
                      <a14:brightnessContrast bright="-4000" contrast="1000"/>
                    </a14:imgEffect>
                  </a14:imgLayer>
                </a14:imgProps>
              </a:ext>
              <a:ext uri="{28A0092B-C50C-407E-A947-70E740481C1C}">
                <a14:useLocalDpi xmlns:a14="http://schemas.microsoft.com/office/drawing/2010/main" val="0"/>
              </a:ext>
            </a:extLst>
          </a:blip>
          <a:stretch>
            <a:fillRect/>
          </a:stretch>
        </p:blipFill>
        <p:spPr>
          <a:xfrm rot="208024">
            <a:off x="5368595" y="53584"/>
            <a:ext cx="1802763" cy="1013594"/>
          </a:xfrm>
          <a:prstGeom prst="rect">
            <a:avLst/>
          </a:prstGeom>
          <a:effectLst>
            <a:softEdge rad="0"/>
          </a:effectLst>
        </p:spPr>
      </p:pic>
    </p:spTree>
    <p:extLst>
      <p:ext uri="{BB962C8B-B14F-4D97-AF65-F5344CB8AC3E}">
        <p14:creationId xmlns:p14="http://schemas.microsoft.com/office/powerpoint/2010/main" val="24638700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 y="152400"/>
            <a:ext cx="8382000" cy="609600"/>
          </a:xfrm>
          <a:gradFill>
            <a:gsLst>
              <a:gs pos="0">
                <a:schemeClr val="accent4"/>
              </a:gs>
              <a:gs pos="75000">
                <a:schemeClr val="bg1">
                  <a:shade val="100000"/>
                  <a:satMod val="115000"/>
                </a:schemeClr>
              </a:gs>
              <a:gs pos="100000">
                <a:schemeClr val="bg1">
                  <a:shade val="70000"/>
                  <a:satMod val="130000"/>
                </a:schemeClr>
              </a:gs>
            </a:gsLst>
            <a:path path="circle">
              <a:fillToRect l="20000" t="50000" r="100000" b="50000"/>
            </a:path>
          </a:gradFill>
        </p:spPr>
        <p:txBody>
          <a:bodyPr rtlCol="0">
            <a:noAutofit/>
          </a:bodyPr>
          <a:lstStyle/>
          <a:p>
            <a:pPr eaLnBrk="1" fontAlgn="auto" hangingPunct="1">
              <a:spcAft>
                <a:spcPts val="0"/>
              </a:spcAft>
              <a:defRPr/>
            </a:pPr>
            <a:r>
              <a:rPr lang="en-US" sz="3600" b="1" dirty="0"/>
              <a:t>By the Numbers</a:t>
            </a:r>
          </a:p>
        </p:txBody>
      </p:sp>
      <p:sp>
        <p:nvSpPr>
          <p:cNvPr id="4100" name="TextBox 8"/>
          <p:cNvSpPr txBox="1">
            <a:spLocks noChangeArrowheads="1"/>
          </p:cNvSpPr>
          <p:nvPr/>
        </p:nvSpPr>
        <p:spPr bwMode="auto">
          <a:xfrm>
            <a:off x="304800" y="762000"/>
            <a:ext cx="8077200" cy="5386090"/>
          </a:xfrm>
          <a:custGeom>
            <a:avLst/>
            <a:gdLst>
              <a:gd name="connsiteX0" fmla="*/ 0 w 8229600"/>
              <a:gd name="connsiteY0" fmla="*/ 0 h 6924973"/>
              <a:gd name="connsiteX1" fmla="*/ 8229600 w 8229600"/>
              <a:gd name="connsiteY1" fmla="*/ 0 h 6924973"/>
              <a:gd name="connsiteX2" fmla="*/ 8229600 w 8229600"/>
              <a:gd name="connsiteY2" fmla="*/ 6924973 h 6924973"/>
              <a:gd name="connsiteX3" fmla="*/ 0 w 8229600"/>
              <a:gd name="connsiteY3" fmla="*/ 6924973 h 6924973"/>
              <a:gd name="connsiteX4" fmla="*/ 0 w 8229600"/>
              <a:gd name="connsiteY4" fmla="*/ 0 h 6924973"/>
              <a:gd name="connsiteX0" fmla="*/ 0 w 8255725"/>
              <a:gd name="connsiteY0" fmla="*/ 0 h 6924973"/>
              <a:gd name="connsiteX1" fmla="*/ 8229600 w 8255725"/>
              <a:gd name="connsiteY1" fmla="*/ 0 h 6924973"/>
              <a:gd name="connsiteX2" fmla="*/ 8255725 w 8255725"/>
              <a:gd name="connsiteY2" fmla="*/ 5818985 h 6924973"/>
              <a:gd name="connsiteX3" fmla="*/ 0 w 8255725"/>
              <a:gd name="connsiteY3" fmla="*/ 6924973 h 6924973"/>
              <a:gd name="connsiteX4" fmla="*/ 0 w 8255725"/>
              <a:gd name="connsiteY4" fmla="*/ 0 h 6924973"/>
              <a:gd name="connsiteX0" fmla="*/ 60960 w 8316685"/>
              <a:gd name="connsiteY0" fmla="*/ 0 h 5975739"/>
              <a:gd name="connsiteX1" fmla="*/ 8290560 w 8316685"/>
              <a:gd name="connsiteY1" fmla="*/ 0 h 5975739"/>
              <a:gd name="connsiteX2" fmla="*/ 8316685 w 8316685"/>
              <a:gd name="connsiteY2" fmla="*/ 5818985 h 5975739"/>
              <a:gd name="connsiteX3" fmla="*/ 0 w 8316685"/>
              <a:gd name="connsiteY3" fmla="*/ 5975739 h 5975739"/>
              <a:gd name="connsiteX4" fmla="*/ 60960 w 8316685"/>
              <a:gd name="connsiteY4" fmla="*/ 0 h 5975739"/>
              <a:gd name="connsiteX0" fmla="*/ 60960 w 8290560"/>
              <a:gd name="connsiteY0" fmla="*/ 0 h 5975739"/>
              <a:gd name="connsiteX1" fmla="*/ 8290560 w 8290560"/>
              <a:gd name="connsiteY1" fmla="*/ 0 h 5975739"/>
              <a:gd name="connsiteX2" fmla="*/ 8264434 w 8290560"/>
              <a:gd name="connsiteY2" fmla="*/ 5949613 h 5975739"/>
              <a:gd name="connsiteX3" fmla="*/ 0 w 8290560"/>
              <a:gd name="connsiteY3" fmla="*/ 5975739 h 5975739"/>
              <a:gd name="connsiteX4" fmla="*/ 60960 w 8290560"/>
              <a:gd name="connsiteY4" fmla="*/ 0 h 59757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0560" h="5975739">
                <a:moveTo>
                  <a:pt x="60960" y="0"/>
                </a:moveTo>
                <a:lnTo>
                  <a:pt x="8290560" y="0"/>
                </a:lnTo>
                <a:lnTo>
                  <a:pt x="8264434" y="5949613"/>
                </a:lnTo>
                <a:lnTo>
                  <a:pt x="0" y="5975739"/>
                </a:lnTo>
                <a:lnTo>
                  <a:pt x="6096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800" b="1" u="sng" dirty="0">
              <a:solidFill>
                <a:schemeClr val="tx2"/>
              </a:solidFill>
            </a:endParaRPr>
          </a:p>
          <a:p>
            <a:pPr>
              <a:spcBef>
                <a:spcPct val="0"/>
              </a:spcBef>
              <a:buNone/>
            </a:pPr>
            <a:r>
              <a:rPr lang="en-US" altLang="en-US" sz="2400" b="1" u="sng" dirty="0">
                <a:solidFill>
                  <a:schemeClr val="tx2"/>
                </a:solidFill>
              </a:rPr>
              <a:t>62% of Counties, Cities, and Towns would be Eligible for the Regulatory Basis</a:t>
            </a:r>
          </a:p>
          <a:p>
            <a:pPr>
              <a:spcBef>
                <a:spcPct val="0"/>
              </a:spcBef>
              <a:buNone/>
            </a:pPr>
            <a:endParaRPr lang="en-US" altLang="en-US" sz="2400" b="1" u="sng" dirty="0">
              <a:solidFill>
                <a:schemeClr val="tx2"/>
              </a:solidFill>
            </a:endParaRPr>
          </a:p>
          <a:p>
            <a:pPr>
              <a:spcBef>
                <a:spcPct val="0"/>
              </a:spcBef>
              <a:buNone/>
            </a:pPr>
            <a:endParaRPr lang="en-US" altLang="en-US" sz="2400" b="1" u="sng" dirty="0">
              <a:solidFill>
                <a:schemeClr val="tx2"/>
              </a:solidFill>
            </a:endParaRPr>
          </a:p>
          <a:p>
            <a:pPr>
              <a:spcBef>
                <a:spcPct val="0"/>
              </a:spcBef>
              <a:buNone/>
            </a:pPr>
            <a:endParaRPr lang="en-US" altLang="en-US" sz="2400" b="1" u="sng" dirty="0">
              <a:solidFill>
                <a:schemeClr val="tx2"/>
              </a:solidFill>
            </a:endParaRPr>
          </a:p>
          <a:p>
            <a:pPr>
              <a:spcBef>
                <a:spcPct val="0"/>
              </a:spcBef>
              <a:buNone/>
            </a:pPr>
            <a:endParaRPr lang="en-US" altLang="en-US" sz="2400" b="1" u="sng" dirty="0">
              <a:solidFill>
                <a:schemeClr val="tx2"/>
              </a:solidFill>
            </a:endParaRPr>
          </a:p>
          <a:p>
            <a:pPr>
              <a:spcBef>
                <a:spcPct val="0"/>
              </a:spcBef>
              <a:buNone/>
            </a:pPr>
            <a:endParaRPr lang="en-US" altLang="en-US" sz="2400" b="1" u="sng" dirty="0">
              <a:solidFill>
                <a:schemeClr val="tx2"/>
              </a:solidFill>
            </a:endParaRPr>
          </a:p>
          <a:p>
            <a:pPr>
              <a:spcBef>
                <a:spcPct val="0"/>
              </a:spcBef>
              <a:buNone/>
            </a:pPr>
            <a:endParaRPr lang="en-US" altLang="en-US" sz="2400" b="1" u="sng" dirty="0">
              <a:solidFill>
                <a:schemeClr val="tx2"/>
              </a:solidFill>
            </a:endParaRPr>
          </a:p>
          <a:p>
            <a:pPr>
              <a:spcBef>
                <a:spcPct val="0"/>
              </a:spcBef>
              <a:buNone/>
            </a:pPr>
            <a:endParaRPr lang="en-US" altLang="en-US" sz="2400" b="1" u="sng" dirty="0">
              <a:solidFill>
                <a:schemeClr val="tx2"/>
              </a:solidFill>
            </a:endParaRPr>
          </a:p>
          <a:p>
            <a:pPr>
              <a:spcBef>
                <a:spcPct val="0"/>
              </a:spcBef>
              <a:buNone/>
            </a:pPr>
            <a:endParaRPr lang="en-US" altLang="en-US" sz="2400" b="1" u="sng" dirty="0">
              <a:solidFill>
                <a:schemeClr val="tx2"/>
              </a:solidFill>
            </a:endParaRPr>
          </a:p>
          <a:p>
            <a:pPr>
              <a:spcBef>
                <a:spcPct val="0"/>
              </a:spcBef>
              <a:buNone/>
            </a:pPr>
            <a:endParaRPr lang="en-US" altLang="en-US" sz="2400" b="1" u="sng" dirty="0">
              <a:solidFill>
                <a:schemeClr val="tx2"/>
              </a:solidFill>
            </a:endParaRPr>
          </a:p>
          <a:p>
            <a:pPr marL="288925" indent="-288925">
              <a:spcBef>
                <a:spcPct val="0"/>
              </a:spcBef>
            </a:pPr>
            <a:r>
              <a:rPr lang="en-US" altLang="en-US" sz="1800" b="1" dirty="0">
                <a:solidFill>
                  <a:schemeClr val="tx2"/>
                </a:solidFill>
              </a:rPr>
              <a:t>25% of Counties</a:t>
            </a:r>
          </a:p>
          <a:p>
            <a:pPr marL="288925" indent="-288925">
              <a:spcBef>
                <a:spcPct val="0"/>
              </a:spcBef>
            </a:pPr>
            <a:r>
              <a:rPr lang="en-US" altLang="en-US" sz="1800" b="1" dirty="0">
                <a:solidFill>
                  <a:schemeClr val="tx2"/>
                </a:solidFill>
              </a:rPr>
              <a:t>100% of Towns</a:t>
            </a:r>
          </a:p>
          <a:p>
            <a:pPr marL="288925" indent="-288925">
              <a:spcBef>
                <a:spcPct val="0"/>
              </a:spcBef>
            </a:pPr>
            <a:r>
              <a:rPr lang="en-US" altLang="en-US" sz="1800" b="1" dirty="0">
                <a:solidFill>
                  <a:schemeClr val="tx2"/>
                </a:solidFill>
              </a:rPr>
              <a:t>59% of 3</a:t>
            </a:r>
            <a:r>
              <a:rPr lang="en-US" altLang="en-US" sz="1800" b="1" baseline="30000" dirty="0">
                <a:solidFill>
                  <a:schemeClr val="tx2"/>
                </a:solidFill>
              </a:rPr>
              <a:t>rd</a:t>
            </a:r>
            <a:r>
              <a:rPr lang="en-US" altLang="en-US" sz="1800" b="1" dirty="0">
                <a:solidFill>
                  <a:schemeClr val="tx2"/>
                </a:solidFill>
              </a:rPr>
              <a:t> Class Cities</a:t>
            </a:r>
          </a:p>
          <a:p>
            <a:pPr marL="288925" indent="-288925">
              <a:spcBef>
                <a:spcPct val="0"/>
              </a:spcBef>
            </a:pPr>
            <a:r>
              <a:rPr lang="en-US" altLang="en-US" sz="1800" b="1" dirty="0">
                <a:solidFill>
                  <a:schemeClr val="tx2"/>
                </a:solidFill>
              </a:rPr>
              <a:t>0% of 2</a:t>
            </a:r>
            <a:r>
              <a:rPr lang="en-US" altLang="en-US" sz="1800" b="1" baseline="30000" dirty="0">
                <a:solidFill>
                  <a:schemeClr val="tx2"/>
                </a:solidFill>
              </a:rPr>
              <a:t>nd</a:t>
            </a:r>
            <a:r>
              <a:rPr lang="en-US" altLang="en-US" sz="1800" b="1" dirty="0">
                <a:solidFill>
                  <a:schemeClr val="tx2"/>
                </a:solidFill>
              </a:rPr>
              <a:t> and 1</a:t>
            </a:r>
            <a:r>
              <a:rPr lang="en-US" altLang="en-US" sz="1800" b="1" baseline="30000" dirty="0">
                <a:solidFill>
                  <a:schemeClr val="tx2"/>
                </a:solidFill>
              </a:rPr>
              <a:t>st</a:t>
            </a:r>
            <a:r>
              <a:rPr lang="en-US" altLang="en-US" sz="1800" b="1" dirty="0">
                <a:solidFill>
                  <a:schemeClr val="tx2"/>
                </a:solidFill>
              </a:rPr>
              <a:t> Class Cities</a:t>
            </a:r>
            <a:endParaRPr lang="en-US" altLang="en-US" sz="2400" b="1" u="sng" dirty="0">
              <a:solidFill>
                <a:schemeClr val="tx2"/>
              </a:solidFill>
            </a:endParaRPr>
          </a:p>
        </p:txBody>
      </p:sp>
      <p:graphicFrame>
        <p:nvGraphicFramePr>
          <p:cNvPr id="5" name="Chart 4">
            <a:extLst>
              <a:ext uri="{FF2B5EF4-FFF2-40B4-BE49-F238E27FC236}">
                <a16:creationId xmlns:a16="http://schemas.microsoft.com/office/drawing/2014/main" id="{D2DCB0A1-410C-4522-BFCE-9B92171040A7}"/>
              </a:ext>
            </a:extLst>
          </p:cNvPr>
          <p:cNvGraphicFramePr>
            <a:graphicFrameLocks/>
          </p:cNvGraphicFramePr>
          <p:nvPr>
            <p:extLst>
              <p:ext uri="{D42A27DB-BD31-4B8C-83A1-F6EECF244321}">
                <p14:modId xmlns:p14="http://schemas.microsoft.com/office/powerpoint/2010/main" val="499462058"/>
              </p:ext>
            </p:extLst>
          </p:nvPr>
        </p:nvGraphicFramePr>
        <p:xfrm>
          <a:off x="838200" y="1892129"/>
          <a:ext cx="6858000" cy="344187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333689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 y="152400"/>
            <a:ext cx="8382000" cy="609600"/>
          </a:xfrm>
          <a:gradFill>
            <a:gsLst>
              <a:gs pos="0">
                <a:schemeClr val="accent4"/>
              </a:gs>
              <a:gs pos="75000">
                <a:schemeClr val="bg1">
                  <a:shade val="100000"/>
                  <a:satMod val="115000"/>
                </a:schemeClr>
              </a:gs>
              <a:gs pos="100000">
                <a:schemeClr val="bg1">
                  <a:shade val="70000"/>
                  <a:satMod val="130000"/>
                </a:schemeClr>
              </a:gs>
            </a:gsLst>
            <a:path path="circle">
              <a:fillToRect l="20000" t="50000" r="100000" b="50000"/>
            </a:path>
          </a:gradFill>
        </p:spPr>
        <p:txBody>
          <a:bodyPr rtlCol="0">
            <a:noAutofit/>
          </a:bodyPr>
          <a:lstStyle/>
          <a:p>
            <a:pPr eaLnBrk="1" fontAlgn="auto" hangingPunct="1">
              <a:spcAft>
                <a:spcPts val="0"/>
              </a:spcAft>
              <a:defRPr/>
            </a:pPr>
            <a:r>
              <a:rPr lang="en-US" sz="3600" b="1" dirty="0"/>
              <a:t>By the Numbers</a:t>
            </a:r>
          </a:p>
        </p:txBody>
      </p:sp>
      <p:sp>
        <p:nvSpPr>
          <p:cNvPr id="4100" name="TextBox 8"/>
          <p:cNvSpPr txBox="1">
            <a:spLocks noChangeArrowheads="1"/>
          </p:cNvSpPr>
          <p:nvPr/>
        </p:nvSpPr>
        <p:spPr bwMode="auto">
          <a:xfrm>
            <a:off x="304800" y="762000"/>
            <a:ext cx="8077200" cy="5386090"/>
          </a:xfrm>
          <a:custGeom>
            <a:avLst/>
            <a:gdLst>
              <a:gd name="connsiteX0" fmla="*/ 0 w 8229600"/>
              <a:gd name="connsiteY0" fmla="*/ 0 h 6924973"/>
              <a:gd name="connsiteX1" fmla="*/ 8229600 w 8229600"/>
              <a:gd name="connsiteY1" fmla="*/ 0 h 6924973"/>
              <a:gd name="connsiteX2" fmla="*/ 8229600 w 8229600"/>
              <a:gd name="connsiteY2" fmla="*/ 6924973 h 6924973"/>
              <a:gd name="connsiteX3" fmla="*/ 0 w 8229600"/>
              <a:gd name="connsiteY3" fmla="*/ 6924973 h 6924973"/>
              <a:gd name="connsiteX4" fmla="*/ 0 w 8229600"/>
              <a:gd name="connsiteY4" fmla="*/ 0 h 6924973"/>
              <a:gd name="connsiteX0" fmla="*/ 0 w 8255725"/>
              <a:gd name="connsiteY0" fmla="*/ 0 h 6924973"/>
              <a:gd name="connsiteX1" fmla="*/ 8229600 w 8255725"/>
              <a:gd name="connsiteY1" fmla="*/ 0 h 6924973"/>
              <a:gd name="connsiteX2" fmla="*/ 8255725 w 8255725"/>
              <a:gd name="connsiteY2" fmla="*/ 5818985 h 6924973"/>
              <a:gd name="connsiteX3" fmla="*/ 0 w 8255725"/>
              <a:gd name="connsiteY3" fmla="*/ 6924973 h 6924973"/>
              <a:gd name="connsiteX4" fmla="*/ 0 w 8255725"/>
              <a:gd name="connsiteY4" fmla="*/ 0 h 6924973"/>
              <a:gd name="connsiteX0" fmla="*/ 60960 w 8316685"/>
              <a:gd name="connsiteY0" fmla="*/ 0 h 5975739"/>
              <a:gd name="connsiteX1" fmla="*/ 8290560 w 8316685"/>
              <a:gd name="connsiteY1" fmla="*/ 0 h 5975739"/>
              <a:gd name="connsiteX2" fmla="*/ 8316685 w 8316685"/>
              <a:gd name="connsiteY2" fmla="*/ 5818985 h 5975739"/>
              <a:gd name="connsiteX3" fmla="*/ 0 w 8316685"/>
              <a:gd name="connsiteY3" fmla="*/ 5975739 h 5975739"/>
              <a:gd name="connsiteX4" fmla="*/ 60960 w 8316685"/>
              <a:gd name="connsiteY4" fmla="*/ 0 h 5975739"/>
              <a:gd name="connsiteX0" fmla="*/ 60960 w 8290560"/>
              <a:gd name="connsiteY0" fmla="*/ 0 h 5975739"/>
              <a:gd name="connsiteX1" fmla="*/ 8290560 w 8290560"/>
              <a:gd name="connsiteY1" fmla="*/ 0 h 5975739"/>
              <a:gd name="connsiteX2" fmla="*/ 8264434 w 8290560"/>
              <a:gd name="connsiteY2" fmla="*/ 5949613 h 5975739"/>
              <a:gd name="connsiteX3" fmla="*/ 0 w 8290560"/>
              <a:gd name="connsiteY3" fmla="*/ 5975739 h 5975739"/>
              <a:gd name="connsiteX4" fmla="*/ 60960 w 8290560"/>
              <a:gd name="connsiteY4" fmla="*/ 0 h 59757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0560" h="5975739">
                <a:moveTo>
                  <a:pt x="60960" y="0"/>
                </a:moveTo>
                <a:lnTo>
                  <a:pt x="8290560" y="0"/>
                </a:lnTo>
                <a:lnTo>
                  <a:pt x="8264434" y="5949613"/>
                </a:lnTo>
                <a:lnTo>
                  <a:pt x="0" y="5975739"/>
                </a:lnTo>
                <a:lnTo>
                  <a:pt x="6096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800" b="1" u="sng" dirty="0">
              <a:solidFill>
                <a:schemeClr val="tx2"/>
              </a:solidFill>
            </a:endParaRPr>
          </a:p>
          <a:p>
            <a:pPr>
              <a:spcBef>
                <a:spcPct val="0"/>
              </a:spcBef>
              <a:buNone/>
            </a:pPr>
            <a:r>
              <a:rPr lang="en-US" altLang="en-US" sz="2400" b="1" u="sng" dirty="0">
                <a:solidFill>
                  <a:schemeClr val="tx2"/>
                </a:solidFill>
              </a:rPr>
              <a:t>92% of all County, City, and Town Revenues would still be subject to GAAP reporting</a:t>
            </a:r>
          </a:p>
          <a:p>
            <a:pPr>
              <a:spcBef>
                <a:spcPct val="0"/>
              </a:spcBef>
              <a:buNone/>
            </a:pPr>
            <a:endParaRPr lang="en-US" altLang="en-US" sz="2400" b="1" u="sng" dirty="0">
              <a:solidFill>
                <a:schemeClr val="tx2"/>
              </a:solidFill>
            </a:endParaRPr>
          </a:p>
          <a:p>
            <a:pPr>
              <a:spcBef>
                <a:spcPct val="0"/>
              </a:spcBef>
              <a:buNone/>
            </a:pPr>
            <a:endParaRPr lang="en-US" altLang="en-US" sz="2400" b="1" u="sng" dirty="0">
              <a:solidFill>
                <a:schemeClr val="tx2"/>
              </a:solidFill>
            </a:endParaRPr>
          </a:p>
          <a:p>
            <a:pPr>
              <a:spcBef>
                <a:spcPct val="0"/>
              </a:spcBef>
              <a:buNone/>
            </a:pPr>
            <a:endParaRPr lang="en-US" altLang="en-US" sz="2400" b="1" u="sng" dirty="0">
              <a:solidFill>
                <a:schemeClr val="tx2"/>
              </a:solidFill>
            </a:endParaRPr>
          </a:p>
          <a:p>
            <a:pPr>
              <a:spcBef>
                <a:spcPct val="0"/>
              </a:spcBef>
              <a:buNone/>
            </a:pPr>
            <a:endParaRPr lang="en-US" altLang="en-US" sz="2400" b="1" u="sng" dirty="0">
              <a:solidFill>
                <a:schemeClr val="tx2"/>
              </a:solidFill>
            </a:endParaRPr>
          </a:p>
          <a:p>
            <a:pPr>
              <a:spcBef>
                <a:spcPct val="0"/>
              </a:spcBef>
              <a:buNone/>
            </a:pPr>
            <a:endParaRPr lang="en-US" altLang="en-US" sz="2400" b="1" u="sng" dirty="0">
              <a:solidFill>
                <a:schemeClr val="tx2"/>
              </a:solidFill>
            </a:endParaRPr>
          </a:p>
          <a:p>
            <a:pPr>
              <a:spcBef>
                <a:spcPct val="0"/>
              </a:spcBef>
              <a:buNone/>
            </a:pPr>
            <a:endParaRPr lang="en-US" altLang="en-US" sz="2400" b="1" u="sng" dirty="0">
              <a:solidFill>
                <a:schemeClr val="tx2"/>
              </a:solidFill>
            </a:endParaRPr>
          </a:p>
          <a:p>
            <a:pPr>
              <a:spcBef>
                <a:spcPct val="0"/>
              </a:spcBef>
              <a:buNone/>
            </a:pPr>
            <a:endParaRPr lang="en-US" altLang="en-US" sz="2400" b="1" u="sng" dirty="0">
              <a:solidFill>
                <a:schemeClr val="tx2"/>
              </a:solidFill>
            </a:endParaRPr>
          </a:p>
          <a:p>
            <a:pPr>
              <a:spcBef>
                <a:spcPct val="0"/>
              </a:spcBef>
              <a:buNone/>
            </a:pPr>
            <a:endParaRPr lang="en-US" altLang="en-US" sz="2400" b="1" u="sng" dirty="0">
              <a:solidFill>
                <a:schemeClr val="tx2"/>
              </a:solidFill>
            </a:endParaRPr>
          </a:p>
          <a:p>
            <a:pPr>
              <a:spcBef>
                <a:spcPct val="0"/>
              </a:spcBef>
              <a:buNone/>
            </a:pPr>
            <a:endParaRPr lang="en-US" altLang="en-US" sz="2400" b="1" u="sng" dirty="0">
              <a:solidFill>
                <a:schemeClr val="tx2"/>
              </a:solidFill>
            </a:endParaRPr>
          </a:p>
          <a:p>
            <a:pPr marL="288925" indent="-288925">
              <a:spcBef>
                <a:spcPct val="0"/>
              </a:spcBef>
            </a:pPr>
            <a:r>
              <a:rPr lang="en-US" altLang="en-US" sz="1800" b="1" dirty="0">
                <a:solidFill>
                  <a:schemeClr val="tx2"/>
                </a:solidFill>
              </a:rPr>
              <a:t>96% of County Revenues</a:t>
            </a:r>
          </a:p>
          <a:p>
            <a:pPr marL="288925" indent="-288925">
              <a:spcBef>
                <a:spcPct val="0"/>
              </a:spcBef>
            </a:pPr>
            <a:r>
              <a:rPr lang="en-US" altLang="en-US" sz="1800" b="1" dirty="0">
                <a:solidFill>
                  <a:schemeClr val="tx2"/>
                </a:solidFill>
              </a:rPr>
              <a:t>0% of Town Revenues</a:t>
            </a:r>
          </a:p>
          <a:p>
            <a:pPr marL="288925" indent="-288925">
              <a:spcBef>
                <a:spcPct val="0"/>
              </a:spcBef>
            </a:pPr>
            <a:r>
              <a:rPr lang="en-US" altLang="en-US" sz="1800" b="1" dirty="0">
                <a:solidFill>
                  <a:schemeClr val="tx2"/>
                </a:solidFill>
              </a:rPr>
              <a:t>63% of 3</a:t>
            </a:r>
            <a:r>
              <a:rPr lang="en-US" altLang="en-US" sz="1800" b="1" baseline="30000" dirty="0">
                <a:solidFill>
                  <a:schemeClr val="tx2"/>
                </a:solidFill>
              </a:rPr>
              <a:t>rd</a:t>
            </a:r>
            <a:r>
              <a:rPr lang="en-US" altLang="en-US" sz="1800" b="1" dirty="0">
                <a:solidFill>
                  <a:schemeClr val="tx2"/>
                </a:solidFill>
              </a:rPr>
              <a:t> Class City Revenues</a:t>
            </a:r>
          </a:p>
          <a:p>
            <a:pPr marL="288925" indent="-288925">
              <a:spcBef>
                <a:spcPct val="0"/>
              </a:spcBef>
            </a:pPr>
            <a:r>
              <a:rPr lang="en-US" altLang="en-US" sz="1800" b="1" dirty="0">
                <a:solidFill>
                  <a:schemeClr val="tx2"/>
                </a:solidFill>
              </a:rPr>
              <a:t>100% of 2</a:t>
            </a:r>
            <a:r>
              <a:rPr lang="en-US" altLang="en-US" sz="1800" b="1" baseline="30000" dirty="0">
                <a:solidFill>
                  <a:schemeClr val="tx2"/>
                </a:solidFill>
              </a:rPr>
              <a:t>nd</a:t>
            </a:r>
            <a:r>
              <a:rPr lang="en-US" altLang="en-US" sz="1800" b="1" dirty="0">
                <a:solidFill>
                  <a:schemeClr val="tx2"/>
                </a:solidFill>
              </a:rPr>
              <a:t> and 1</a:t>
            </a:r>
            <a:r>
              <a:rPr lang="en-US" altLang="en-US" sz="1800" b="1" baseline="30000" dirty="0">
                <a:solidFill>
                  <a:schemeClr val="tx2"/>
                </a:solidFill>
              </a:rPr>
              <a:t>st</a:t>
            </a:r>
            <a:r>
              <a:rPr lang="en-US" altLang="en-US" sz="1800" b="1" dirty="0">
                <a:solidFill>
                  <a:schemeClr val="tx2"/>
                </a:solidFill>
              </a:rPr>
              <a:t> Class City Revenues</a:t>
            </a:r>
            <a:endParaRPr lang="en-US" altLang="en-US" sz="2400" b="1" u="sng" dirty="0">
              <a:solidFill>
                <a:schemeClr val="tx2"/>
              </a:solidFill>
            </a:endParaRPr>
          </a:p>
        </p:txBody>
      </p:sp>
      <p:graphicFrame>
        <p:nvGraphicFramePr>
          <p:cNvPr id="6" name="Chart 5">
            <a:extLst>
              <a:ext uri="{FF2B5EF4-FFF2-40B4-BE49-F238E27FC236}">
                <a16:creationId xmlns:a16="http://schemas.microsoft.com/office/drawing/2014/main" id="{6627A8DC-0428-4F43-8F8B-3E777EF53BD7}"/>
              </a:ext>
            </a:extLst>
          </p:cNvPr>
          <p:cNvGraphicFramePr>
            <a:graphicFrameLocks/>
          </p:cNvGraphicFramePr>
          <p:nvPr>
            <p:extLst>
              <p:ext uri="{D42A27DB-BD31-4B8C-83A1-F6EECF244321}">
                <p14:modId xmlns:p14="http://schemas.microsoft.com/office/powerpoint/2010/main" val="1176808912"/>
              </p:ext>
            </p:extLst>
          </p:nvPr>
        </p:nvGraphicFramePr>
        <p:xfrm>
          <a:off x="533400" y="1981200"/>
          <a:ext cx="7086600" cy="3276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633975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 y="152400"/>
            <a:ext cx="8382000" cy="609600"/>
          </a:xfrm>
          <a:gradFill>
            <a:gsLst>
              <a:gs pos="0">
                <a:schemeClr val="accent4"/>
              </a:gs>
              <a:gs pos="75000">
                <a:schemeClr val="bg1">
                  <a:shade val="100000"/>
                  <a:satMod val="115000"/>
                </a:schemeClr>
              </a:gs>
              <a:gs pos="100000">
                <a:schemeClr val="bg1">
                  <a:shade val="70000"/>
                  <a:satMod val="130000"/>
                </a:schemeClr>
              </a:gs>
            </a:gsLst>
            <a:path path="circle">
              <a:fillToRect l="20000" t="50000" r="100000" b="50000"/>
            </a:path>
          </a:gradFill>
        </p:spPr>
        <p:txBody>
          <a:bodyPr rtlCol="0">
            <a:noAutofit/>
          </a:bodyPr>
          <a:lstStyle/>
          <a:p>
            <a:pPr eaLnBrk="1" fontAlgn="auto" hangingPunct="1">
              <a:spcAft>
                <a:spcPts val="0"/>
              </a:spcAft>
              <a:defRPr/>
            </a:pPr>
            <a:r>
              <a:rPr lang="en-US" sz="3600" b="1" dirty="0"/>
              <a:t>By the Numbers</a:t>
            </a:r>
          </a:p>
        </p:txBody>
      </p:sp>
      <p:sp>
        <p:nvSpPr>
          <p:cNvPr id="4100" name="TextBox 8"/>
          <p:cNvSpPr txBox="1">
            <a:spLocks noChangeArrowheads="1"/>
          </p:cNvSpPr>
          <p:nvPr/>
        </p:nvSpPr>
        <p:spPr bwMode="auto">
          <a:xfrm>
            <a:off x="304800" y="762000"/>
            <a:ext cx="8077200" cy="2031325"/>
          </a:xfrm>
          <a:custGeom>
            <a:avLst/>
            <a:gdLst>
              <a:gd name="connsiteX0" fmla="*/ 0 w 8229600"/>
              <a:gd name="connsiteY0" fmla="*/ 0 h 6924973"/>
              <a:gd name="connsiteX1" fmla="*/ 8229600 w 8229600"/>
              <a:gd name="connsiteY1" fmla="*/ 0 h 6924973"/>
              <a:gd name="connsiteX2" fmla="*/ 8229600 w 8229600"/>
              <a:gd name="connsiteY2" fmla="*/ 6924973 h 6924973"/>
              <a:gd name="connsiteX3" fmla="*/ 0 w 8229600"/>
              <a:gd name="connsiteY3" fmla="*/ 6924973 h 6924973"/>
              <a:gd name="connsiteX4" fmla="*/ 0 w 8229600"/>
              <a:gd name="connsiteY4" fmla="*/ 0 h 6924973"/>
              <a:gd name="connsiteX0" fmla="*/ 0 w 8255725"/>
              <a:gd name="connsiteY0" fmla="*/ 0 h 6924973"/>
              <a:gd name="connsiteX1" fmla="*/ 8229600 w 8255725"/>
              <a:gd name="connsiteY1" fmla="*/ 0 h 6924973"/>
              <a:gd name="connsiteX2" fmla="*/ 8255725 w 8255725"/>
              <a:gd name="connsiteY2" fmla="*/ 5818985 h 6924973"/>
              <a:gd name="connsiteX3" fmla="*/ 0 w 8255725"/>
              <a:gd name="connsiteY3" fmla="*/ 6924973 h 6924973"/>
              <a:gd name="connsiteX4" fmla="*/ 0 w 8255725"/>
              <a:gd name="connsiteY4" fmla="*/ 0 h 6924973"/>
              <a:gd name="connsiteX0" fmla="*/ 60960 w 8316685"/>
              <a:gd name="connsiteY0" fmla="*/ 0 h 5975739"/>
              <a:gd name="connsiteX1" fmla="*/ 8290560 w 8316685"/>
              <a:gd name="connsiteY1" fmla="*/ 0 h 5975739"/>
              <a:gd name="connsiteX2" fmla="*/ 8316685 w 8316685"/>
              <a:gd name="connsiteY2" fmla="*/ 5818985 h 5975739"/>
              <a:gd name="connsiteX3" fmla="*/ 0 w 8316685"/>
              <a:gd name="connsiteY3" fmla="*/ 5975739 h 5975739"/>
              <a:gd name="connsiteX4" fmla="*/ 60960 w 8316685"/>
              <a:gd name="connsiteY4" fmla="*/ 0 h 5975739"/>
              <a:gd name="connsiteX0" fmla="*/ 60960 w 8290560"/>
              <a:gd name="connsiteY0" fmla="*/ 0 h 5975739"/>
              <a:gd name="connsiteX1" fmla="*/ 8290560 w 8290560"/>
              <a:gd name="connsiteY1" fmla="*/ 0 h 5975739"/>
              <a:gd name="connsiteX2" fmla="*/ 8264434 w 8290560"/>
              <a:gd name="connsiteY2" fmla="*/ 5949613 h 5975739"/>
              <a:gd name="connsiteX3" fmla="*/ 0 w 8290560"/>
              <a:gd name="connsiteY3" fmla="*/ 5975739 h 5975739"/>
              <a:gd name="connsiteX4" fmla="*/ 60960 w 8290560"/>
              <a:gd name="connsiteY4" fmla="*/ 0 h 59757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0560" h="5975739">
                <a:moveTo>
                  <a:pt x="60960" y="0"/>
                </a:moveTo>
                <a:lnTo>
                  <a:pt x="8290560" y="0"/>
                </a:lnTo>
                <a:lnTo>
                  <a:pt x="8264434" y="5949613"/>
                </a:lnTo>
                <a:lnTo>
                  <a:pt x="0" y="5975739"/>
                </a:lnTo>
                <a:lnTo>
                  <a:pt x="6096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800" b="1" u="sng" dirty="0">
              <a:solidFill>
                <a:schemeClr val="tx2"/>
              </a:solidFill>
            </a:endParaRPr>
          </a:p>
          <a:p>
            <a:pPr>
              <a:spcBef>
                <a:spcPct val="0"/>
              </a:spcBef>
              <a:buNone/>
            </a:pPr>
            <a:r>
              <a:rPr lang="en-US" altLang="en-US" sz="2400" b="1" u="sng" dirty="0">
                <a:solidFill>
                  <a:schemeClr val="tx2"/>
                </a:solidFill>
              </a:rPr>
              <a:t>100% of Special Purpose Districts (SPD) would be Eligible for the Regulatory Basis</a:t>
            </a:r>
          </a:p>
          <a:p>
            <a:pPr>
              <a:spcBef>
                <a:spcPct val="0"/>
              </a:spcBef>
              <a:buNone/>
            </a:pPr>
            <a:endParaRPr lang="en-US" altLang="en-US" sz="800" b="1" dirty="0">
              <a:solidFill>
                <a:schemeClr val="tx2"/>
              </a:solidFill>
            </a:endParaRPr>
          </a:p>
          <a:p>
            <a:pPr marL="342900" indent="-342900">
              <a:spcBef>
                <a:spcPct val="0"/>
              </a:spcBef>
            </a:pPr>
            <a:r>
              <a:rPr lang="en-US" altLang="en-US" sz="1800" b="1" dirty="0">
                <a:solidFill>
                  <a:schemeClr val="tx2"/>
                </a:solidFill>
              </a:rPr>
              <a:t>2016 Count = 827</a:t>
            </a:r>
          </a:p>
          <a:p>
            <a:pPr marL="1085850" lvl="1" indent="-342900">
              <a:spcBef>
                <a:spcPct val="0"/>
              </a:spcBef>
            </a:pPr>
            <a:r>
              <a:rPr lang="en-US" altLang="en-US" sz="1400" b="1" dirty="0">
                <a:solidFill>
                  <a:schemeClr val="tx2"/>
                </a:solidFill>
              </a:rPr>
              <a:t>25 different types</a:t>
            </a:r>
          </a:p>
          <a:p>
            <a:pPr marL="1085850" lvl="1" indent="-342900">
              <a:spcBef>
                <a:spcPct val="0"/>
              </a:spcBef>
            </a:pPr>
            <a:r>
              <a:rPr lang="en-US" altLang="en-US" sz="1400" b="1" dirty="0">
                <a:solidFill>
                  <a:schemeClr val="tx2"/>
                </a:solidFill>
              </a:rPr>
              <a:t>97 (12%) required to be audited, representing 85% of total SPD revenues</a:t>
            </a:r>
          </a:p>
          <a:p>
            <a:pPr marL="342900" indent="-342900">
              <a:spcBef>
                <a:spcPct val="0"/>
              </a:spcBef>
            </a:pPr>
            <a:endParaRPr lang="en-US" altLang="en-US" sz="800" b="1" dirty="0">
              <a:solidFill>
                <a:schemeClr val="tx2"/>
              </a:solidFill>
            </a:endParaRPr>
          </a:p>
          <a:p>
            <a:pPr marL="342900" indent="-342900">
              <a:spcBef>
                <a:spcPct val="0"/>
              </a:spcBef>
            </a:pPr>
            <a:endParaRPr lang="en-US" altLang="en-US" sz="800" b="1" dirty="0">
              <a:solidFill>
                <a:schemeClr val="tx2"/>
              </a:solidFill>
            </a:endParaRPr>
          </a:p>
        </p:txBody>
      </p:sp>
      <p:sp>
        <p:nvSpPr>
          <p:cNvPr id="4" name="Rectangle 3">
            <a:extLst>
              <a:ext uri="{FF2B5EF4-FFF2-40B4-BE49-F238E27FC236}">
                <a16:creationId xmlns:a16="http://schemas.microsoft.com/office/drawing/2014/main" id="{6343E23C-9DE1-4C79-95EC-3B9164D2BD8B}"/>
              </a:ext>
            </a:extLst>
          </p:cNvPr>
          <p:cNvSpPr/>
          <p:nvPr/>
        </p:nvSpPr>
        <p:spPr>
          <a:xfrm>
            <a:off x="5410200" y="2743200"/>
            <a:ext cx="9144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cx1="http://schemas.microsoft.com/office/drawing/2015/9/8/chartex">
        <mc:Choice Requires="cx1">
          <p:graphicFrame>
            <p:nvGraphicFramePr>
              <p:cNvPr id="14" name="Chart 13">
                <a:extLst>
                  <a:ext uri="{FF2B5EF4-FFF2-40B4-BE49-F238E27FC236}">
                    <a16:creationId xmlns:a16="http://schemas.microsoft.com/office/drawing/2014/main" id="{C04F61D3-45BA-4A28-B219-C41379B74854}"/>
                  </a:ext>
                </a:extLst>
              </p:cNvPr>
              <p:cNvGraphicFramePr/>
              <p:nvPr>
                <p:extLst>
                  <p:ext uri="{D42A27DB-BD31-4B8C-83A1-F6EECF244321}">
                    <p14:modId xmlns:p14="http://schemas.microsoft.com/office/powerpoint/2010/main" val="188900025"/>
                  </p:ext>
                </p:extLst>
              </p:nvPr>
            </p:nvGraphicFramePr>
            <p:xfrm>
              <a:off x="533400" y="2793325"/>
              <a:ext cx="7467600" cy="3836075"/>
            </p:xfrm>
            <a:graphic>
              <a:graphicData uri="http://schemas.microsoft.com/office/drawing/2014/chartex">
                <cx:chart xmlns:cx="http://schemas.microsoft.com/office/drawing/2014/chartex" xmlns:r="http://schemas.openxmlformats.org/officeDocument/2006/relationships" r:id="rId3"/>
              </a:graphicData>
            </a:graphic>
          </p:graphicFrame>
        </mc:Choice>
        <mc:Fallback xmlns="">
          <p:pic>
            <p:nvPicPr>
              <p:cNvPr id="14" name="Chart 13">
                <a:extLst>
                  <a:ext uri="{FF2B5EF4-FFF2-40B4-BE49-F238E27FC236}">
                    <a16:creationId xmlns:a16="http://schemas.microsoft.com/office/drawing/2014/main" id="{C04F61D3-45BA-4A28-B219-C41379B74854}"/>
                  </a:ext>
                </a:extLst>
              </p:cNvPr>
              <p:cNvPicPr>
                <a:picLocks noGrp="1" noRot="1" noChangeAspect="1" noMove="1" noResize="1" noEditPoints="1" noAdjustHandles="1" noChangeArrowheads="1" noChangeShapeType="1"/>
              </p:cNvPicPr>
              <p:nvPr/>
            </p:nvPicPr>
            <p:blipFill>
              <a:blip r:embed="rId4"/>
              <a:stretch>
                <a:fillRect/>
              </a:stretch>
            </p:blipFill>
            <p:spPr>
              <a:xfrm>
                <a:off x="533400" y="2793325"/>
                <a:ext cx="7467600" cy="3836075"/>
              </a:xfrm>
              <a:prstGeom prst="rect">
                <a:avLst/>
              </a:prstGeom>
            </p:spPr>
          </p:pic>
        </mc:Fallback>
      </mc:AlternateContent>
    </p:spTree>
    <p:extLst>
      <p:ext uri="{BB962C8B-B14F-4D97-AF65-F5344CB8AC3E}">
        <p14:creationId xmlns:p14="http://schemas.microsoft.com/office/powerpoint/2010/main" val="39785414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 y="152400"/>
            <a:ext cx="8382000" cy="609600"/>
          </a:xfrm>
          <a:gradFill>
            <a:gsLst>
              <a:gs pos="0">
                <a:schemeClr val="accent4"/>
              </a:gs>
              <a:gs pos="75000">
                <a:schemeClr val="bg1">
                  <a:shade val="100000"/>
                  <a:satMod val="115000"/>
                </a:schemeClr>
              </a:gs>
              <a:gs pos="100000">
                <a:schemeClr val="bg1">
                  <a:shade val="70000"/>
                  <a:satMod val="130000"/>
                </a:schemeClr>
              </a:gs>
            </a:gsLst>
            <a:path path="circle">
              <a:fillToRect l="20000" t="50000" r="100000" b="50000"/>
            </a:path>
          </a:gradFill>
        </p:spPr>
        <p:txBody>
          <a:bodyPr rtlCol="0">
            <a:noAutofit/>
          </a:bodyPr>
          <a:lstStyle/>
          <a:p>
            <a:pPr eaLnBrk="1" fontAlgn="auto" hangingPunct="1">
              <a:spcAft>
                <a:spcPts val="0"/>
              </a:spcAft>
              <a:defRPr/>
            </a:pPr>
            <a:r>
              <a:rPr lang="en-US" sz="3600" b="1" dirty="0"/>
              <a:t>An Optional Framework but….</a:t>
            </a:r>
          </a:p>
        </p:txBody>
      </p:sp>
      <p:sp>
        <p:nvSpPr>
          <p:cNvPr id="4100" name="TextBox 8"/>
          <p:cNvSpPr txBox="1">
            <a:spLocks noChangeArrowheads="1"/>
          </p:cNvSpPr>
          <p:nvPr/>
        </p:nvSpPr>
        <p:spPr bwMode="auto">
          <a:xfrm>
            <a:off x="304800" y="762000"/>
            <a:ext cx="8077200" cy="3877985"/>
          </a:xfrm>
          <a:custGeom>
            <a:avLst/>
            <a:gdLst>
              <a:gd name="connsiteX0" fmla="*/ 0 w 8229600"/>
              <a:gd name="connsiteY0" fmla="*/ 0 h 6924973"/>
              <a:gd name="connsiteX1" fmla="*/ 8229600 w 8229600"/>
              <a:gd name="connsiteY1" fmla="*/ 0 h 6924973"/>
              <a:gd name="connsiteX2" fmla="*/ 8229600 w 8229600"/>
              <a:gd name="connsiteY2" fmla="*/ 6924973 h 6924973"/>
              <a:gd name="connsiteX3" fmla="*/ 0 w 8229600"/>
              <a:gd name="connsiteY3" fmla="*/ 6924973 h 6924973"/>
              <a:gd name="connsiteX4" fmla="*/ 0 w 8229600"/>
              <a:gd name="connsiteY4" fmla="*/ 0 h 6924973"/>
              <a:gd name="connsiteX0" fmla="*/ 0 w 8255725"/>
              <a:gd name="connsiteY0" fmla="*/ 0 h 6924973"/>
              <a:gd name="connsiteX1" fmla="*/ 8229600 w 8255725"/>
              <a:gd name="connsiteY1" fmla="*/ 0 h 6924973"/>
              <a:gd name="connsiteX2" fmla="*/ 8255725 w 8255725"/>
              <a:gd name="connsiteY2" fmla="*/ 5818985 h 6924973"/>
              <a:gd name="connsiteX3" fmla="*/ 0 w 8255725"/>
              <a:gd name="connsiteY3" fmla="*/ 6924973 h 6924973"/>
              <a:gd name="connsiteX4" fmla="*/ 0 w 8255725"/>
              <a:gd name="connsiteY4" fmla="*/ 0 h 6924973"/>
              <a:gd name="connsiteX0" fmla="*/ 60960 w 8316685"/>
              <a:gd name="connsiteY0" fmla="*/ 0 h 5975739"/>
              <a:gd name="connsiteX1" fmla="*/ 8290560 w 8316685"/>
              <a:gd name="connsiteY1" fmla="*/ 0 h 5975739"/>
              <a:gd name="connsiteX2" fmla="*/ 8316685 w 8316685"/>
              <a:gd name="connsiteY2" fmla="*/ 5818985 h 5975739"/>
              <a:gd name="connsiteX3" fmla="*/ 0 w 8316685"/>
              <a:gd name="connsiteY3" fmla="*/ 5975739 h 5975739"/>
              <a:gd name="connsiteX4" fmla="*/ 60960 w 8316685"/>
              <a:gd name="connsiteY4" fmla="*/ 0 h 5975739"/>
              <a:gd name="connsiteX0" fmla="*/ 60960 w 8290560"/>
              <a:gd name="connsiteY0" fmla="*/ 0 h 5975739"/>
              <a:gd name="connsiteX1" fmla="*/ 8290560 w 8290560"/>
              <a:gd name="connsiteY1" fmla="*/ 0 h 5975739"/>
              <a:gd name="connsiteX2" fmla="*/ 8264434 w 8290560"/>
              <a:gd name="connsiteY2" fmla="*/ 5949613 h 5975739"/>
              <a:gd name="connsiteX3" fmla="*/ 0 w 8290560"/>
              <a:gd name="connsiteY3" fmla="*/ 5975739 h 5975739"/>
              <a:gd name="connsiteX4" fmla="*/ 60960 w 8290560"/>
              <a:gd name="connsiteY4" fmla="*/ 0 h 59757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0560" h="5975739">
                <a:moveTo>
                  <a:pt x="60960" y="0"/>
                </a:moveTo>
                <a:lnTo>
                  <a:pt x="8290560" y="0"/>
                </a:lnTo>
                <a:lnTo>
                  <a:pt x="8264434" y="5949613"/>
                </a:lnTo>
                <a:lnTo>
                  <a:pt x="0" y="5975739"/>
                </a:lnTo>
                <a:lnTo>
                  <a:pt x="6096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800" b="1" u="sng" dirty="0">
              <a:solidFill>
                <a:schemeClr val="tx2"/>
              </a:solidFill>
            </a:endParaRPr>
          </a:p>
          <a:p>
            <a:pPr>
              <a:spcBef>
                <a:spcPct val="0"/>
              </a:spcBef>
              <a:buNone/>
            </a:pPr>
            <a:r>
              <a:rPr lang="en-US" altLang="en-US" sz="2400" b="1" u="sng" dirty="0">
                <a:solidFill>
                  <a:schemeClr val="tx2"/>
                </a:solidFill>
              </a:rPr>
              <a:t>Local Governments Would Apply</a:t>
            </a:r>
          </a:p>
          <a:p>
            <a:pPr>
              <a:spcBef>
                <a:spcPct val="0"/>
              </a:spcBef>
              <a:buNone/>
            </a:pPr>
            <a:endParaRPr lang="en-US" altLang="en-US" sz="2400" b="1" u="sng" dirty="0">
              <a:solidFill>
                <a:schemeClr val="tx2"/>
              </a:solidFill>
            </a:endParaRPr>
          </a:p>
          <a:p>
            <a:pPr marL="285750" indent="-285750">
              <a:spcBef>
                <a:spcPct val="0"/>
              </a:spcBef>
            </a:pPr>
            <a:r>
              <a:rPr lang="en-US" altLang="en-US" sz="1800" b="1" dirty="0">
                <a:solidFill>
                  <a:schemeClr val="tx2"/>
                </a:solidFill>
              </a:rPr>
              <a:t>Once approved, the local government would not have the option to change reporting frameworks without subsequent approval of the DOA</a:t>
            </a:r>
          </a:p>
          <a:p>
            <a:pPr marL="1028700" lvl="1">
              <a:spcBef>
                <a:spcPct val="0"/>
              </a:spcBef>
            </a:pPr>
            <a:r>
              <a:rPr lang="en-US" altLang="en-US" sz="1400" b="1" dirty="0">
                <a:solidFill>
                  <a:schemeClr val="tx2"/>
                </a:solidFill>
              </a:rPr>
              <a:t>Consistency in reporting from year to year</a:t>
            </a:r>
          </a:p>
          <a:p>
            <a:pPr marL="285750" indent="-285750">
              <a:spcBef>
                <a:spcPct val="0"/>
              </a:spcBef>
            </a:pPr>
            <a:endParaRPr lang="en-US" altLang="en-US" sz="1800" b="1" dirty="0">
              <a:solidFill>
                <a:schemeClr val="tx2"/>
              </a:solidFill>
            </a:endParaRPr>
          </a:p>
          <a:p>
            <a:pPr marL="285750" indent="-285750">
              <a:spcBef>
                <a:spcPct val="0"/>
              </a:spcBef>
            </a:pPr>
            <a:r>
              <a:rPr lang="en-US" altLang="en-US" sz="1800" b="1" dirty="0">
                <a:solidFill>
                  <a:schemeClr val="tx2"/>
                </a:solidFill>
              </a:rPr>
              <a:t>Local governments will be responsible for their decision and should consider the costs and benefits of reporting on the regulatory basis before applying for it</a:t>
            </a:r>
          </a:p>
          <a:p>
            <a:pPr marL="285750" indent="-285750">
              <a:spcBef>
                <a:spcPct val="0"/>
              </a:spcBef>
            </a:pPr>
            <a:endParaRPr lang="en-US" altLang="en-US" sz="1800" b="1" dirty="0">
              <a:solidFill>
                <a:schemeClr val="tx2"/>
              </a:solidFill>
            </a:endParaRPr>
          </a:p>
          <a:p>
            <a:pPr marL="285750" indent="-285750">
              <a:spcBef>
                <a:spcPct val="0"/>
              </a:spcBef>
            </a:pPr>
            <a:r>
              <a:rPr lang="en-US" altLang="en-US" sz="1800" b="1" dirty="0">
                <a:solidFill>
                  <a:schemeClr val="tx2"/>
                </a:solidFill>
              </a:rPr>
              <a:t>The local government may be required or may receive better terms of financial assistance if reporting on a GAAP basis</a:t>
            </a:r>
          </a:p>
          <a:p>
            <a:pPr marL="1028700" lvl="1">
              <a:spcBef>
                <a:spcPct val="0"/>
              </a:spcBef>
            </a:pPr>
            <a:r>
              <a:rPr lang="en-US" altLang="en-US" sz="1400" b="1" dirty="0">
                <a:solidFill>
                  <a:schemeClr val="tx2"/>
                </a:solidFill>
              </a:rPr>
              <a:t>Some grant, bond agreements, and contracts may require it.</a:t>
            </a:r>
          </a:p>
          <a:p>
            <a:pPr>
              <a:spcBef>
                <a:spcPct val="0"/>
              </a:spcBef>
              <a:buFontTx/>
              <a:buNone/>
            </a:pPr>
            <a:endParaRPr lang="en-US" altLang="en-US" sz="1800" dirty="0"/>
          </a:p>
        </p:txBody>
      </p:sp>
    </p:spTree>
    <p:extLst>
      <p:ext uri="{BB962C8B-B14F-4D97-AF65-F5344CB8AC3E}">
        <p14:creationId xmlns:p14="http://schemas.microsoft.com/office/powerpoint/2010/main" val="5100543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 y="152400"/>
            <a:ext cx="8382000" cy="609600"/>
          </a:xfrm>
          <a:gradFill>
            <a:gsLst>
              <a:gs pos="0">
                <a:schemeClr val="accent4"/>
              </a:gs>
              <a:gs pos="75000">
                <a:schemeClr val="bg1">
                  <a:shade val="100000"/>
                  <a:satMod val="115000"/>
                </a:schemeClr>
              </a:gs>
              <a:gs pos="100000">
                <a:schemeClr val="bg1">
                  <a:shade val="70000"/>
                  <a:satMod val="130000"/>
                </a:schemeClr>
              </a:gs>
            </a:gsLst>
            <a:path path="circle">
              <a:fillToRect l="20000" t="50000" r="100000" b="50000"/>
            </a:path>
          </a:gradFill>
        </p:spPr>
        <p:txBody>
          <a:bodyPr rtlCol="0">
            <a:noAutofit/>
          </a:bodyPr>
          <a:lstStyle/>
          <a:p>
            <a:pPr eaLnBrk="1" fontAlgn="auto" hangingPunct="1">
              <a:spcAft>
                <a:spcPts val="0"/>
              </a:spcAft>
              <a:defRPr/>
            </a:pPr>
            <a:r>
              <a:rPr lang="en-US" sz="3600" b="1" dirty="0"/>
              <a:t>What Remains the Same?</a:t>
            </a:r>
          </a:p>
        </p:txBody>
      </p:sp>
      <p:sp>
        <p:nvSpPr>
          <p:cNvPr id="4100" name="TextBox 8"/>
          <p:cNvSpPr txBox="1">
            <a:spLocks noChangeArrowheads="1"/>
          </p:cNvSpPr>
          <p:nvPr/>
        </p:nvSpPr>
        <p:spPr bwMode="auto">
          <a:xfrm>
            <a:off x="304800" y="762000"/>
            <a:ext cx="8077200" cy="4493538"/>
          </a:xfrm>
          <a:custGeom>
            <a:avLst/>
            <a:gdLst>
              <a:gd name="connsiteX0" fmla="*/ 0 w 8229600"/>
              <a:gd name="connsiteY0" fmla="*/ 0 h 6924973"/>
              <a:gd name="connsiteX1" fmla="*/ 8229600 w 8229600"/>
              <a:gd name="connsiteY1" fmla="*/ 0 h 6924973"/>
              <a:gd name="connsiteX2" fmla="*/ 8229600 w 8229600"/>
              <a:gd name="connsiteY2" fmla="*/ 6924973 h 6924973"/>
              <a:gd name="connsiteX3" fmla="*/ 0 w 8229600"/>
              <a:gd name="connsiteY3" fmla="*/ 6924973 h 6924973"/>
              <a:gd name="connsiteX4" fmla="*/ 0 w 8229600"/>
              <a:gd name="connsiteY4" fmla="*/ 0 h 6924973"/>
              <a:gd name="connsiteX0" fmla="*/ 0 w 8255725"/>
              <a:gd name="connsiteY0" fmla="*/ 0 h 6924973"/>
              <a:gd name="connsiteX1" fmla="*/ 8229600 w 8255725"/>
              <a:gd name="connsiteY1" fmla="*/ 0 h 6924973"/>
              <a:gd name="connsiteX2" fmla="*/ 8255725 w 8255725"/>
              <a:gd name="connsiteY2" fmla="*/ 5818985 h 6924973"/>
              <a:gd name="connsiteX3" fmla="*/ 0 w 8255725"/>
              <a:gd name="connsiteY3" fmla="*/ 6924973 h 6924973"/>
              <a:gd name="connsiteX4" fmla="*/ 0 w 8255725"/>
              <a:gd name="connsiteY4" fmla="*/ 0 h 6924973"/>
              <a:gd name="connsiteX0" fmla="*/ 60960 w 8316685"/>
              <a:gd name="connsiteY0" fmla="*/ 0 h 5975739"/>
              <a:gd name="connsiteX1" fmla="*/ 8290560 w 8316685"/>
              <a:gd name="connsiteY1" fmla="*/ 0 h 5975739"/>
              <a:gd name="connsiteX2" fmla="*/ 8316685 w 8316685"/>
              <a:gd name="connsiteY2" fmla="*/ 5818985 h 5975739"/>
              <a:gd name="connsiteX3" fmla="*/ 0 w 8316685"/>
              <a:gd name="connsiteY3" fmla="*/ 5975739 h 5975739"/>
              <a:gd name="connsiteX4" fmla="*/ 60960 w 8316685"/>
              <a:gd name="connsiteY4" fmla="*/ 0 h 5975739"/>
              <a:gd name="connsiteX0" fmla="*/ 60960 w 8290560"/>
              <a:gd name="connsiteY0" fmla="*/ 0 h 5975739"/>
              <a:gd name="connsiteX1" fmla="*/ 8290560 w 8290560"/>
              <a:gd name="connsiteY1" fmla="*/ 0 h 5975739"/>
              <a:gd name="connsiteX2" fmla="*/ 8264434 w 8290560"/>
              <a:gd name="connsiteY2" fmla="*/ 5949613 h 5975739"/>
              <a:gd name="connsiteX3" fmla="*/ 0 w 8290560"/>
              <a:gd name="connsiteY3" fmla="*/ 5975739 h 5975739"/>
              <a:gd name="connsiteX4" fmla="*/ 60960 w 8290560"/>
              <a:gd name="connsiteY4" fmla="*/ 0 h 59757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0560" h="5975739">
                <a:moveTo>
                  <a:pt x="60960" y="0"/>
                </a:moveTo>
                <a:lnTo>
                  <a:pt x="8290560" y="0"/>
                </a:lnTo>
                <a:lnTo>
                  <a:pt x="8264434" y="5949613"/>
                </a:lnTo>
                <a:lnTo>
                  <a:pt x="0" y="5975739"/>
                </a:lnTo>
                <a:lnTo>
                  <a:pt x="6096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a:spcBef>
                <a:spcPct val="0"/>
              </a:spcBef>
            </a:pPr>
            <a:endParaRPr lang="en-US" altLang="en-US" sz="800" b="1" dirty="0">
              <a:solidFill>
                <a:schemeClr val="tx2"/>
              </a:solidFill>
            </a:endParaRPr>
          </a:p>
          <a:p>
            <a:pPr marL="285750" indent="-285750">
              <a:spcBef>
                <a:spcPct val="0"/>
              </a:spcBef>
            </a:pPr>
            <a:r>
              <a:rPr lang="en-US" altLang="en-US" sz="1800" b="1" dirty="0">
                <a:solidFill>
                  <a:schemeClr val="tx2"/>
                </a:solidFill>
              </a:rPr>
              <a:t>The basis of accounting</a:t>
            </a:r>
          </a:p>
          <a:p>
            <a:pPr marL="1028700" lvl="1">
              <a:spcBef>
                <a:spcPct val="0"/>
              </a:spcBef>
            </a:pPr>
            <a:r>
              <a:rPr lang="en-US" altLang="en-US" sz="1400" b="1" dirty="0">
                <a:solidFill>
                  <a:schemeClr val="tx2"/>
                </a:solidFill>
              </a:rPr>
              <a:t>Modified accrual will still be required for governmental fund statements and accrual for proprietary and fiduciary statements</a:t>
            </a:r>
          </a:p>
          <a:p>
            <a:pPr marL="285750" indent="-285750">
              <a:spcBef>
                <a:spcPct val="0"/>
              </a:spcBef>
            </a:pPr>
            <a:endParaRPr lang="en-US" altLang="en-US" sz="1800" b="1" dirty="0">
              <a:solidFill>
                <a:schemeClr val="tx2"/>
              </a:solidFill>
            </a:endParaRPr>
          </a:p>
          <a:p>
            <a:pPr marL="285750" indent="-285750">
              <a:spcBef>
                <a:spcPct val="0"/>
              </a:spcBef>
            </a:pPr>
            <a:endParaRPr lang="en-US" altLang="en-US" sz="1800" b="1" dirty="0">
              <a:solidFill>
                <a:schemeClr val="tx2"/>
              </a:solidFill>
            </a:endParaRPr>
          </a:p>
          <a:p>
            <a:pPr marL="285750" indent="-285750">
              <a:spcBef>
                <a:spcPct val="0"/>
              </a:spcBef>
            </a:pPr>
            <a:endParaRPr lang="en-US" altLang="en-US" sz="1800" b="1" dirty="0">
              <a:solidFill>
                <a:schemeClr val="tx2"/>
              </a:solidFill>
            </a:endParaRPr>
          </a:p>
          <a:p>
            <a:pPr marL="285750" indent="-285750">
              <a:spcBef>
                <a:spcPct val="0"/>
              </a:spcBef>
            </a:pPr>
            <a:r>
              <a:rPr lang="en-US" altLang="en-US" sz="1800" b="1" dirty="0">
                <a:solidFill>
                  <a:schemeClr val="tx2"/>
                </a:solidFill>
              </a:rPr>
              <a:t>Fund accounting</a:t>
            </a:r>
          </a:p>
          <a:p>
            <a:pPr marL="1028700" lvl="1">
              <a:spcBef>
                <a:spcPct val="0"/>
              </a:spcBef>
            </a:pPr>
            <a:r>
              <a:rPr lang="en-US" altLang="en-US" sz="1400" b="1" dirty="0">
                <a:solidFill>
                  <a:schemeClr val="tx2"/>
                </a:solidFill>
              </a:rPr>
              <a:t>The local government will still report major governmental and proprietary funds and fiduciary funds by type, if applicable</a:t>
            </a:r>
          </a:p>
          <a:p>
            <a:pPr marL="285750" indent="-285750">
              <a:spcBef>
                <a:spcPct val="0"/>
              </a:spcBef>
            </a:pPr>
            <a:endParaRPr lang="en-US" altLang="en-US" sz="1800" b="1" dirty="0">
              <a:solidFill>
                <a:schemeClr val="tx2"/>
              </a:solidFill>
            </a:endParaRPr>
          </a:p>
          <a:p>
            <a:pPr marL="285750" indent="-285750">
              <a:spcBef>
                <a:spcPct val="0"/>
              </a:spcBef>
            </a:pPr>
            <a:endParaRPr lang="en-US" altLang="en-US" sz="1800" b="1" dirty="0">
              <a:solidFill>
                <a:schemeClr val="tx2"/>
              </a:solidFill>
            </a:endParaRPr>
          </a:p>
          <a:p>
            <a:pPr marL="285750" indent="-285750">
              <a:spcBef>
                <a:spcPct val="0"/>
              </a:spcBef>
            </a:pPr>
            <a:endParaRPr lang="en-US" altLang="en-US" sz="1800" b="1" dirty="0">
              <a:solidFill>
                <a:schemeClr val="tx2"/>
              </a:solidFill>
            </a:endParaRPr>
          </a:p>
          <a:p>
            <a:pPr marL="285750" indent="-285750">
              <a:spcBef>
                <a:spcPct val="0"/>
              </a:spcBef>
            </a:pPr>
            <a:r>
              <a:rPr lang="en-US" altLang="en-US" sz="1800" b="1" dirty="0">
                <a:solidFill>
                  <a:schemeClr val="tx2"/>
                </a:solidFill>
              </a:rPr>
              <a:t>Footnote disclosures</a:t>
            </a:r>
          </a:p>
          <a:p>
            <a:pPr marL="1028700" lvl="1">
              <a:spcBef>
                <a:spcPct val="0"/>
              </a:spcBef>
            </a:pPr>
            <a:r>
              <a:rPr lang="en-US" altLang="en-US" sz="1400" b="1" dirty="0">
                <a:solidFill>
                  <a:schemeClr val="tx2"/>
                </a:solidFill>
              </a:rPr>
              <a:t>The notes will include disclosures similar to those required by GAAP when the financial statements include items that are the same as or similar to items presented in GAAP-based statements</a:t>
            </a:r>
          </a:p>
          <a:p>
            <a:pPr marL="285750">
              <a:spcBef>
                <a:spcPct val="0"/>
              </a:spcBef>
              <a:buNone/>
            </a:pPr>
            <a:endParaRPr lang="en-US" altLang="en-US" sz="1800" b="1" dirty="0">
              <a:solidFill>
                <a:schemeClr val="tx2"/>
              </a:solidFill>
            </a:endParaRPr>
          </a:p>
        </p:txBody>
      </p:sp>
    </p:spTree>
    <p:extLst>
      <p:ext uri="{BB962C8B-B14F-4D97-AF65-F5344CB8AC3E}">
        <p14:creationId xmlns:p14="http://schemas.microsoft.com/office/powerpoint/2010/main" val="6762214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 y="152400"/>
            <a:ext cx="8382000" cy="609600"/>
          </a:xfrm>
          <a:gradFill>
            <a:gsLst>
              <a:gs pos="0">
                <a:schemeClr val="accent4"/>
              </a:gs>
              <a:gs pos="75000">
                <a:schemeClr val="bg1">
                  <a:shade val="100000"/>
                  <a:satMod val="115000"/>
                </a:schemeClr>
              </a:gs>
              <a:gs pos="100000">
                <a:schemeClr val="bg1">
                  <a:shade val="70000"/>
                  <a:satMod val="130000"/>
                </a:schemeClr>
              </a:gs>
            </a:gsLst>
            <a:path path="circle">
              <a:fillToRect l="20000" t="50000" r="100000" b="50000"/>
            </a:path>
          </a:gradFill>
        </p:spPr>
        <p:txBody>
          <a:bodyPr rtlCol="0">
            <a:noAutofit/>
          </a:bodyPr>
          <a:lstStyle/>
          <a:p>
            <a:pPr eaLnBrk="1" fontAlgn="auto" hangingPunct="1">
              <a:spcAft>
                <a:spcPts val="0"/>
              </a:spcAft>
              <a:defRPr/>
            </a:pPr>
            <a:r>
              <a:rPr lang="en-US" sz="3600" b="1" dirty="0"/>
              <a:t>What Remains the Same?</a:t>
            </a:r>
          </a:p>
        </p:txBody>
      </p:sp>
      <p:sp>
        <p:nvSpPr>
          <p:cNvPr id="4100" name="TextBox 8"/>
          <p:cNvSpPr txBox="1">
            <a:spLocks noChangeArrowheads="1"/>
          </p:cNvSpPr>
          <p:nvPr/>
        </p:nvSpPr>
        <p:spPr bwMode="auto">
          <a:xfrm>
            <a:off x="304800" y="762000"/>
            <a:ext cx="8077200" cy="5078313"/>
          </a:xfrm>
          <a:custGeom>
            <a:avLst/>
            <a:gdLst>
              <a:gd name="connsiteX0" fmla="*/ 0 w 8229600"/>
              <a:gd name="connsiteY0" fmla="*/ 0 h 6924973"/>
              <a:gd name="connsiteX1" fmla="*/ 8229600 w 8229600"/>
              <a:gd name="connsiteY1" fmla="*/ 0 h 6924973"/>
              <a:gd name="connsiteX2" fmla="*/ 8229600 w 8229600"/>
              <a:gd name="connsiteY2" fmla="*/ 6924973 h 6924973"/>
              <a:gd name="connsiteX3" fmla="*/ 0 w 8229600"/>
              <a:gd name="connsiteY3" fmla="*/ 6924973 h 6924973"/>
              <a:gd name="connsiteX4" fmla="*/ 0 w 8229600"/>
              <a:gd name="connsiteY4" fmla="*/ 0 h 6924973"/>
              <a:gd name="connsiteX0" fmla="*/ 0 w 8255725"/>
              <a:gd name="connsiteY0" fmla="*/ 0 h 6924973"/>
              <a:gd name="connsiteX1" fmla="*/ 8229600 w 8255725"/>
              <a:gd name="connsiteY1" fmla="*/ 0 h 6924973"/>
              <a:gd name="connsiteX2" fmla="*/ 8255725 w 8255725"/>
              <a:gd name="connsiteY2" fmla="*/ 5818985 h 6924973"/>
              <a:gd name="connsiteX3" fmla="*/ 0 w 8255725"/>
              <a:gd name="connsiteY3" fmla="*/ 6924973 h 6924973"/>
              <a:gd name="connsiteX4" fmla="*/ 0 w 8255725"/>
              <a:gd name="connsiteY4" fmla="*/ 0 h 6924973"/>
              <a:gd name="connsiteX0" fmla="*/ 60960 w 8316685"/>
              <a:gd name="connsiteY0" fmla="*/ 0 h 5975739"/>
              <a:gd name="connsiteX1" fmla="*/ 8290560 w 8316685"/>
              <a:gd name="connsiteY1" fmla="*/ 0 h 5975739"/>
              <a:gd name="connsiteX2" fmla="*/ 8316685 w 8316685"/>
              <a:gd name="connsiteY2" fmla="*/ 5818985 h 5975739"/>
              <a:gd name="connsiteX3" fmla="*/ 0 w 8316685"/>
              <a:gd name="connsiteY3" fmla="*/ 5975739 h 5975739"/>
              <a:gd name="connsiteX4" fmla="*/ 60960 w 8316685"/>
              <a:gd name="connsiteY4" fmla="*/ 0 h 5975739"/>
              <a:gd name="connsiteX0" fmla="*/ 60960 w 8290560"/>
              <a:gd name="connsiteY0" fmla="*/ 0 h 5975739"/>
              <a:gd name="connsiteX1" fmla="*/ 8290560 w 8290560"/>
              <a:gd name="connsiteY1" fmla="*/ 0 h 5975739"/>
              <a:gd name="connsiteX2" fmla="*/ 8264434 w 8290560"/>
              <a:gd name="connsiteY2" fmla="*/ 5949613 h 5975739"/>
              <a:gd name="connsiteX3" fmla="*/ 0 w 8290560"/>
              <a:gd name="connsiteY3" fmla="*/ 5975739 h 5975739"/>
              <a:gd name="connsiteX4" fmla="*/ 60960 w 8290560"/>
              <a:gd name="connsiteY4" fmla="*/ 0 h 59757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0560" h="5975739">
                <a:moveTo>
                  <a:pt x="60960" y="0"/>
                </a:moveTo>
                <a:lnTo>
                  <a:pt x="8290560" y="0"/>
                </a:lnTo>
                <a:lnTo>
                  <a:pt x="8264434" y="5949613"/>
                </a:lnTo>
                <a:lnTo>
                  <a:pt x="0" y="5975739"/>
                </a:lnTo>
                <a:lnTo>
                  <a:pt x="6096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endParaRPr lang="en-US" altLang="en-US" sz="800" b="1" dirty="0">
              <a:solidFill>
                <a:schemeClr val="tx2"/>
              </a:solidFill>
            </a:endParaRPr>
          </a:p>
          <a:p>
            <a:pPr marL="285750" indent="-285750">
              <a:spcBef>
                <a:spcPct val="0"/>
              </a:spcBef>
            </a:pPr>
            <a:r>
              <a:rPr lang="en-US" altLang="en-US" sz="1800" b="1" dirty="0">
                <a:solidFill>
                  <a:schemeClr val="tx2"/>
                </a:solidFill>
              </a:rPr>
              <a:t>Audit thresholds and audit due dates.</a:t>
            </a:r>
          </a:p>
          <a:p>
            <a:pPr marL="1028700" lvl="1">
              <a:spcBef>
                <a:spcPct val="0"/>
              </a:spcBef>
            </a:pPr>
            <a:r>
              <a:rPr lang="en-US" altLang="en-US" sz="1400" b="1" dirty="0">
                <a:solidFill>
                  <a:schemeClr val="tx2"/>
                </a:solidFill>
              </a:rPr>
              <a:t>However, regulatory basis entities subject to audits would submit audited financial statements on the regulatory basis framework</a:t>
            </a:r>
          </a:p>
          <a:p>
            <a:pPr marL="285750" indent="-285750">
              <a:spcBef>
                <a:spcPct val="0"/>
              </a:spcBef>
            </a:pPr>
            <a:endParaRPr lang="en-US" altLang="en-US" sz="1800" b="1" dirty="0">
              <a:solidFill>
                <a:schemeClr val="tx2"/>
              </a:solidFill>
            </a:endParaRPr>
          </a:p>
          <a:p>
            <a:pPr marL="285750" indent="-285750">
              <a:spcBef>
                <a:spcPct val="0"/>
              </a:spcBef>
            </a:pPr>
            <a:endParaRPr lang="en-US" altLang="en-US" sz="1800" b="1" dirty="0">
              <a:solidFill>
                <a:schemeClr val="tx2"/>
              </a:solidFill>
            </a:endParaRPr>
          </a:p>
          <a:p>
            <a:pPr marL="285750" indent="-285750">
              <a:spcBef>
                <a:spcPct val="0"/>
              </a:spcBef>
            </a:pPr>
            <a:r>
              <a:rPr lang="en-US" altLang="en-US" sz="1800" b="1" dirty="0">
                <a:solidFill>
                  <a:schemeClr val="tx2"/>
                </a:solidFill>
              </a:rPr>
              <a:t>The uniform chart of accounts</a:t>
            </a:r>
          </a:p>
          <a:p>
            <a:pPr marL="1028700" lvl="1">
              <a:spcBef>
                <a:spcPct val="0"/>
              </a:spcBef>
            </a:pPr>
            <a:r>
              <a:rPr lang="en-US" altLang="en-US" sz="1400" b="1" dirty="0">
                <a:solidFill>
                  <a:schemeClr val="tx2"/>
                </a:solidFill>
              </a:rPr>
              <a:t>The use of the DOA prescribed “BARS” chart of accounts for fund, account, and transaction coding</a:t>
            </a:r>
          </a:p>
          <a:p>
            <a:pPr marL="285750" indent="-285750">
              <a:spcBef>
                <a:spcPct val="0"/>
              </a:spcBef>
            </a:pPr>
            <a:endParaRPr lang="en-US" altLang="en-US" sz="1800" b="1" dirty="0">
              <a:solidFill>
                <a:schemeClr val="tx2"/>
              </a:solidFill>
            </a:endParaRPr>
          </a:p>
          <a:p>
            <a:pPr marL="285750" indent="-285750">
              <a:spcBef>
                <a:spcPct val="0"/>
              </a:spcBef>
            </a:pPr>
            <a:endParaRPr lang="en-US" altLang="en-US" sz="1800" b="1" dirty="0">
              <a:solidFill>
                <a:schemeClr val="tx2"/>
              </a:solidFill>
            </a:endParaRPr>
          </a:p>
          <a:p>
            <a:pPr marL="285750" indent="-285750">
              <a:spcBef>
                <a:spcPct val="0"/>
              </a:spcBef>
            </a:pPr>
            <a:r>
              <a:rPr lang="en-US" altLang="en-US" sz="1800" b="1" dirty="0">
                <a:solidFill>
                  <a:schemeClr val="tx2"/>
                </a:solidFill>
              </a:rPr>
              <a:t>Accounting Systems</a:t>
            </a:r>
          </a:p>
          <a:p>
            <a:pPr marL="1028700" lvl="1">
              <a:spcBef>
                <a:spcPct val="0"/>
              </a:spcBef>
            </a:pPr>
            <a:r>
              <a:rPr lang="en-US" altLang="en-US" sz="1400" b="1" dirty="0">
                <a:solidFill>
                  <a:schemeClr val="tx2"/>
                </a:solidFill>
              </a:rPr>
              <a:t>The local government’s regular accounting software will not need to be updated, modified, or replaced</a:t>
            </a:r>
          </a:p>
          <a:p>
            <a:pPr marL="285750" indent="-285750">
              <a:spcBef>
                <a:spcPct val="0"/>
              </a:spcBef>
            </a:pPr>
            <a:endParaRPr lang="en-US" altLang="en-US" sz="1800" b="1" dirty="0">
              <a:solidFill>
                <a:schemeClr val="tx2"/>
              </a:solidFill>
            </a:endParaRPr>
          </a:p>
          <a:p>
            <a:pPr marL="285750" indent="-285750">
              <a:spcBef>
                <a:spcPct val="0"/>
              </a:spcBef>
            </a:pPr>
            <a:endParaRPr lang="en-US" altLang="en-US" sz="1800" b="1" dirty="0">
              <a:solidFill>
                <a:schemeClr val="tx2"/>
              </a:solidFill>
            </a:endParaRPr>
          </a:p>
          <a:p>
            <a:pPr marL="285750" indent="-285750">
              <a:spcBef>
                <a:spcPct val="0"/>
              </a:spcBef>
            </a:pPr>
            <a:r>
              <a:rPr lang="en-US" altLang="en-US" sz="1800" b="1" dirty="0">
                <a:solidFill>
                  <a:schemeClr val="tx2"/>
                </a:solidFill>
              </a:rPr>
              <a:t>Year-end closing:</a:t>
            </a:r>
          </a:p>
          <a:p>
            <a:pPr marL="1028700" lvl="1">
              <a:spcBef>
                <a:spcPct val="0"/>
              </a:spcBef>
            </a:pPr>
            <a:r>
              <a:rPr lang="en-US" altLang="en-US" sz="1400" b="1" dirty="0">
                <a:solidFill>
                  <a:schemeClr val="tx2"/>
                </a:solidFill>
              </a:rPr>
              <a:t>Although a government will not need to allocate pension/OPEB information to funds or determine government-wide conversions for financial statement preparation, local governments will still need to perform many of their fiscal year end closing activities</a:t>
            </a:r>
          </a:p>
        </p:txBody>
      </p:sp>
    </p:spTree>
    <p:extLst>
      <p:ext uri="{BB962C8B-B14F-4D97-AF65-F5344CB8AC3E}">
        <p14:creationId xmlns:p14="http://schemas.microsoft.com/office/powerpoint/2010/main" val="36919795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 y="152400"/>
            <a:ext cx="8382000" cy="609600"/>
          </a:xfrm>
          <a:gradFill>
            <a:gsLst>
              <a:gs pos="0">
                <a:schemeClr val="accent4"/>
              </a:gs>
              <a:gs pos="75000">
                <a:schemeClr val="bg1">
                  <a:shade val="100000"/>
                  <a:satMod val="115000"/>
                </a:schemeClr>
              </a:gs>
              <a:gs pos="100000">
                <a:schemeClr val="bg1">
                  <a:shade val="70000"/>
                  <a:satMod val="130000"/>
                </a:schemeClr>
              </a:gs>
            </a:gsLst>
            <a:path path="circle">
              <a:fillToRect l="20000" t="50000" r="100000" b="50000"/>
            </a:path>
          </a:gradFill>
        </p:spPr>
        <p:txBody>
          <a:bodyPr rtlCol="0">
            <a:noAutofit/>
          </a:bodyPr>
          <a:lstStyle/>
          <a:p>
            <a:pPr eaLnBrk="1" fontAlgn="auto" hangingPunct="1">
              <a:spcAft>
                <a:spcPts val="0"/>
              </a:spcAft>
              <a:defRPr/>
            </a:pPr>
            <a:r>
              <a:rPr lang="en-US" sz="3600" b="1" dirty="0"/>
              <a:t>Stakeholders</a:t>
            </a:r>
          </a:p>
        </p:txBody>
      </p:sp>
      <p:sp>
        <p:nvSpPr>
          <p:cNvPr id="4100" name="TextBox 8"/>
          <p:cNvSpPr txBox="1">
            <a:spLocks noChangeArrowheads="1"/>
          </p:cNvSpPr>
          <p:nvPr/>
        </p:nvSpPr>
        <p:spPr bwMode="auto">
          <a:xfrm>
            <a:off x="304800" y="762000"/>
            <a:ext cx="8077200" cy="5170646"/>
          </a:xfrm>
          <a:custGeom>
            <a:avLst/>
            <a:gdLst>
              <a:gd name="connsiteX0" fmla="*/ 0 w 8229600"/>
              <a:gd name="connsiteY0" fmla="*/ 0 h 6924973"/>
              <a:gd name="connsiteX1" fmla="*/ 8229600 w 8229600"/>
              <a:gd name="connsiteY1" fmla="*/ 0 h 6924973"/>
              <a:gd name="connsiteX2" fmla="*/ 8229600 w 8229600"/>
              <a:gd name="connsiteY2" fmla="*/ 6924973 h 6924973"/>
              <a:gd name="connsiteX3" fmla="*/ 0 w 8229600"/>
              <a:gd name="connsiteY3" fmla="*/ 6924973 h 6924973"/>
              <a:gd name="connsiteX4" fmla="*/ 0 w 8229600"/>
              <a:gd name="connsiteY4" fmla="*/ 0 h 6924973"/>
              <a:gd name="connsiteX0" fmla="*/ 0 w 8255725"/>
              <a:gd name="connsiteY0" fmla="*/ 0 h 6924973"/>
              <a:gd name="connsiteX1" fmla="*/ 8229600 w 8255725"/>
              <a:gd name="connsiteY1" fmla="*/ 0 h 6924973"/>
              <a:gd name="connsiteX2" fmla="*/ 8255725 w 8255725"/>
              <a:gd name="connsiteY2" fmla="*/ 5818985 h 6924973"/>
              <a:gd name="connsiteX3" fmla="*/ 0 w 8255725"/>
              <a:gd name="connsiteY3" fmla="*/ 6924973 h 6924973"/>
              <a:gd name="connsiteX4" fmla="*/ 0 w 8255725"/>
              <a:gd name="connsiteY4" fmla="*/ 0 h 6924973"/>
              <a:gd name="connsiteX0" fmla="*/ 60960 w 8316685"/>
              <a:gd name="connsiteY0" fmla="*/ 0 h 5975739"/>
              <a:gd name="connsiteX1" fmla="*/ 8290560 w 8316685"/>
              <a:gd name="connsiteY1" fmla="*/ 0 h 5975739"/>
              <a:gd name="connsiteX2" fmla="*/ 8316685 w 8316685"/>
              <a:gd name="connsiteY2" fmla="*/ 5818985 h 5975739"/>
              <a:gd name="connsiteX3" fmla="*/ 0 w 8316685"/>
              <a:gd name="connsiteY3" fmla="*/ 5975739 h 5975739"/>
              <a:gd name="connsiteX4" fmla="*/ 60960 w 8316685"/>
              <a:gd name="connsiteY4" fmla="*/ 0 h 5975739"/>
              <a:gd name="connsiteX0" fmla="*/ 60960 w 8290560"/>
              <a:gd name="connsiteY0" fmla="*/ 0 h 5975739"/>
              <a:gd name="connsiteX1" fmla="*/ 8290560 w 8290560"/>
              <a:gd name="connsiteY1" fmla="*/ 0 h 5975739"/>
              <a:gd name="connsiteX2" fmla="*/ 8264434 w 8290560"/>
              <a:gd name="connsiteY2" fmla="*/ 5949613 h 5975739"/>
              <a:gd name="connsiteX3" fmla="*/ 0 w 8290560"/>
              <a:gd name="connsiteY3" fmla="*/ 5975739 h 5975739"/>
              <a:gd name="connsiteX4" fmla="*/ 60960 w 8290560"/>
              <a:gd name="connsiteY4" fmla="*/ 0 h 59757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0560" h="5975739">
                <a:moveTo>
                  <a:pt x="60960" y="0"/>
                </a:moveTo>
                <a:lnTo>
                  <a:pt x="8290560" y="0"/>
                </a:lnTo>
                <a:lnTo>
                  <a:pt x="8264434" y="5949613"/>
                </a:lnTo>
                <a:lnTo>
                  <a:pt x="0" y="5975739"/>
                </a:lnTo>
                <a:lnTo>
                  <a:pt x="6096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endParaRPr lang="en-US" altLang="en-US" sz="800" b="1" dirty="0">
              <a:solidFill>
                <a:schemeClr val="tx2"/>
              </a:solidFill>
            </a:endParaRPr>
          </a:p>
          <a:p>
            <a:pPr>
              <a:spcBef>
                <a:spcPct val="0"/>
              </a:spcBef>
              <a:buNone/>
            </a:pPr>
            <a:r>
              <a:rPr lang="en-US" altLang="en-US" sz="2400" b="1" u="sng" dirty="0">
                <a:solidFill>
                  <a:schemeClr val="tx2"/>
                </a:solidFill>
              </a:rPr>
              <a:t>Outreach/Request for Comments from the following</a:t>
            </a:r>
          </a:p>
          <a:p>
            <a:pPr marL="285750" indent="-285750">
              <a:spcBef>
                <a:spcPct val="0"/>
              </a:spcBef>
            </a:pPr>
            <a:endParaRPr lang="en-US" altLang="en-US" sz="800" b="1" dirty="0">
              <a:solidFill>
                <a:schemeClr val="tx2"/>
              </a:solidFill>
            </a:endParaRPr>
          </a:p>
          <a:p>
            <a:pPr marL="285750" indent="-285750">
              <a:spcBef>
                <a:spcPct val="0"/>
              </a:spcBef>
            </a:pPr>
            <a:r>
              <a:rPr lang="en-US" altLang="en-US" sz="1800" b="1" dirty="0">
                <a:solidFill>
                  <a:schemeClr val="tx2"/>
                </a:solidFill>
              </a:rPr>
              <a:t>Governmental Accounting Standards Board (GASB)</a:t>
            </a:r>
          </a:p>
          <a:p>
            <a:pPr marL="285750" indent="-285750">
              <a:spcBef>
                <a:spcPct val="0"/>
              </a:spcBef>
            </a:pPr>
            <a:endParaRPr lang="en-US" altLang="en-US" sz="1800" b="1" dirty="0">
              <a:solidFill>
                <a:schemeClr val="tx2"/>
              </a:solidFill>
            </a:endParaRPr>
          </a:p>
          <a:p>
            <a:pPr marL="285750" indent="-285750">
              <a:spcBef>
                <a:spcPct val="0"/>
              </a:spcBef>
            </a:pPr>
            <a:r>
              <a:rPr lang="en-US" altLang="en-US" sz="1800" b="1" dirty="0">
                <a:solidFill>
                  <a:schemeClr val="tx2"/>
                </a:solidFill>
              </a:rPr>
              <a:t>Advocacy: Montana Association of Counties, Montana League of Cities and Towns</a:t>
            </a:r>
          </a:p>
          <a:p>
            <a:pPr marL="285750" indent="-285750">
              <a:spcBef>
                <a:spcPct val="0"/>
              </a:spcBef>
            </a:pPr>
            <a:endParaRPr lang="en-US" altLang="en-US" sz="1800" b="1" dirty="0">
              <a:solidFill>
                <a:schemeClr val="tx2"/>
              </a:solidFill>
            </a:endParaRPr>
          </a:p>
          <a:p>
            <a:pPr marL="285750" indent="-285750">
              <a:spcBef>
                <a:spcPct val="0"/>
              </a:spcBef>
            </a:pPr>
            <a:r>
              <a:rPr lang="en-US" altLang="en-US" sz="1800" b="1" dirty="0">
                <a:solidFill>
                  <a:schemeClr val="tx2"/>
                </a:solidFill>
              </a:rPr>
              <a:t>State Agencies:</a:t>
            </a:r>
          </a:p>
          <a:p>
            <a:pPr marL="1028700" lvl="1">
              <a:spcBef>
                <a:spcPct val="0"/>
              </a:spcBef>
            </a:pPr>
            <a:r>
              <a:rPr lang="en-US" altLang="en-US" sz="1400" b="1" dirty="0">
                <a:solidFill>
                  <a:schemeClr val="tx2"/>
                </a:solidFill>
              </a:rPr>
              <a:t>Montana Board of Investments</a:t>
            </a:r>
          </a:p>
          <a:p>
            <a:pPr marL="1028700" lvl="1">
              <a:spcBef>
                <a:spcPct val="0"/>
              </a:spcBef>
            </a:pPr>
            <a:r>
              <a:rPr lang="en-US" altLang="en-US" sz="1400" b="1" dirty="0">
                <a:solidFill>
                  <a:schemeClr val="tx2"/>
                </a:solidFill>
              </a:rPr>
              <a:t>Montana Department of Commerce</a:t>
            </a:r>
          </a:p>
          <a:p>
            <a:pPr marL="1028700" lvl="1">
              <a:spcBef>
                <a:spcPct val="0"/>
              </a:spcBef>
            </a:pPr>
            <a:r>
              <a:rPr lang="en-US" altLang="en-US" sz="1400" b="1" dirty="0">
                <a:solidFill>
                  <a:schemeClr val="tx2"/>
                </a:solidFill>
              </a:rPr>
              <a:t>Montana Department of Natural Resource and Conservation</a:t>
            </a:r>
          </a:p>
          <a:p>
            <a:pPr marL="1028700" lvl="1">
              <a:spcBef>
                <a:spcPct val="0"/>
              </a:spcBef>
            </a:pPr>
            <a:r>
              <a:rPr lang="en-US" altLang="en-US" sz="1400" b="1" dirty="0">
                <a:solidFill>
                  <a:schemeClr val="tx2"/>
                </a:solidFill>
              </a:rPr>
              <a:t>Montana Department of Transportation</a:t>
            </a:r>
          </a:p>
          <a:p>
            <a:pPr>
              <a:spcBef>
                <a:spcPct val="0"/>
              </a:spcBef>
              <a:buNone/>
            </a:pPr>
            <a:endParaRPr lang="en-US" altLang="en-US" sz="1800" b="1" dirty="0">
              <a:solidFill>
                <a:schemeClr val="tx2"/>
              </a:solidFill>
            </a:endParaRPr>
          </a:p>
          <a:p>
            <a:pPr marL="285750" indent="-285750">
              <a:spcBef>
                <a:spcPct val="0"/>
              </a:spcBef>
            </a:pPr>
            <a:r>
              <a:rPr lang="en-US" altLang="en-US" sz="1800" b="1" dirty="0">
                <a:solidFill>
                  <a:schemeClr val="tx2"/>
                </a:solidFill>
              </a:rPr>
              <a:t>Lending Institutions and Bond Counsel</a:t>
            </a:r>
          </a:p>
          <a:p>
            <a:pPr marL="285750" indent="-285750">
              <a:spcBef>
                <a:spcPct val="0"/>
              </a:spcBef>
            </a:pPr>
            <a:endParaRPr lang="en-US" altLang="en-US" sz="1800" b="1" dirty="0">
              <a:solidFill>
                <a:schemeClr val="tx2"/>
              </a:solidFill>
            </a:endParaRPr>
          </a:p>
          <a:p>
            <a:pPr marL="285750" indent="-285750">
              <a:spcBef>
                <a:spcPct val="0"/>
              </a:spcBef>
            </a:pPr>
            <a:r>
              <a:rPr lang="en-US" altLang="en-US" sz="1800" b="1" dirty="0">
                <a:solidFill>
                  <a:schemeClr val="tx2"/>
                </a:solidFill>
              </a:rPr>
              <a:t>Counties, Cities, and Towns</a:t>
            </a:r>
          </a:p>
          <a:p>
            <a:pPr marL="285750" indent="-285750">
              <a:spcBef>
                <a:spcPct val="0"/>
              </a:spcBef>
            </a:pPr>
            <a:endParaRPr lang="en-US" altLang="en-US" sz="1800" b="1" dirty="0">
              <a:solidFill>
                <a:schemeClr val="tx2"/>
              </a:solidFill>
            </a:endParaRPr>
          </a:p>
          <a:p>
            <a:pPr marL="285750" indent="-285750">
              <a:spcBef>
                <a:spcPct val="0"/>
              </a:spcBef>
            </a:pPr>
            <a:r>
              <a:rPr lang="en-US" altLang="en-US" sz="1800" b="1" dirty="0">
                <a:solidFill>
                  <a:schemeClr val="tx2"/>
                </a:solidFill>
              </a:rPr>
              <a:t>Governmental Auditors</a:t>
            </a:r>
          </a:p>
          <a:p>
            <a:pPr marL="285750" indent="-285750">
              <a:spcBef>
                <a:spcPct val="0"/>
              </a:spcBef>
            </a:pPr>
            <a:endParaRPr lang="en-US" altLang="en-US" sz="1800" b="1" dirty="0">
              <a:solidFill>
                <a:schemeClr val="tx2"/>
              </a:solidFill>
            </a:endParaRPr>
          </a:p>
        </p:txBody>
      </p:sp>
    </p:spTree>
    <p:extLst>
      <p:ext uri="{BB962C8B-B14F-4D97-AF65-F5344CB8AC3E}">
        <p14:creationId xmlns:p14="http://schemas.microsoft.com/office/powerpoint/2010/main" val="26271929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 y="152400"/>
            <a:ext cx="8382000" cy="609600"/>
          </a:xfrm>
          <a:gradFill>
            <a:gsLst>
              <a:gs pos="0">
                <a:schemeClr val="accent4"/>
              </a:gs>
              <a:gs pos="75000">
                <a:schemeClr val="bg1">
                  <a:shade val="100000"/>
                  <a:satMod val="115000"/>
                </a:schemeClr>
              </a:gs>
              <a:gs pos="100000">
                <a:schemeClr val="bg1">
                  <a:shade val="70000"/>
                  <a:satMod val="130000"/>
                </a:schemeClr>
              </a:gs>
            </a:gsLst>
            <a:path path="circle">
              <a:fillToRect l="20000" t="50000" r="100000" b="50000"/>
            </a:path>
          </a:gradFill>
        </p:spPr>
        <p:txBody>
          <a:bodyPr rtlCol="0">
            <a:noAutofit/>
          </a:bodyPr>
          <a:lstStyle/>
          <a:p>
            <a:pPr eaLnBrk="1" fontAlgn="auto" hangingPunct="1">
              <a:spcAft>
                <a:spcPts val="0"/>
              </a:spcAft>
              <a:defRPr/>
            </a:pPr>
            <a:r>
              <a:rPr lang="en-US" sz="3600" b="1" dirty="0"/>
              <a:t>Stakeholders</a:t>
            </a:r>
          </a:p>
        </p:txBody>
      </p:sp>
      <p:sp>
        <p:nvSpPr>
          <p:cNvPr id="4100" name="TextBox 8"/>
          <p:cNvSpPr txBox="1">
            <a:spLocks noChangeArrowheads="1"/>
          </p:cNvSpPr>
          <p:nvPr/>
        </p:nvSpPr>
        <p:spPr bwMode="auto">
          <a:xfrm>
            <a:off x="304800" y="762000"/>
            <a:ext cx="8077200" cy="5201424"/>
          </a:xfrm>
          <a:custGeom>
            <a:avLst/>
            <a:gdLst>
              <a:gd name="connsiteX0" fmla="*/ 0 w 8229600"/>
              <a:gd name="connsiteY0" fmla="*/ 0 h 6924973"/>
              <a:gd name="connsiteX1" fmla="*/ 8229600 w 8229600"/>
              <a:gd name="connsiteY1" fmla="*/ 0 h 6924973"/>
              <a:gd name="connsiteX2" fmla="*/ 8229600 w 8229600"/>
              <a:gd name="connsiteY2" fmla="*/ 6924973 h 6924973"/>
              <a:gd name="connsiteX3" fmla="*/ 0 w 8229600"/>
              <a:gd name="connsiteY3" fmla="*/ 6924973 h 6924973"/>
              <a:gd name="connsiteX4" fmla="*/ 0 w 8229600"/>
              <a:gd name="connsiteY4" fmla="*/ 0 h 6924973"/>
              <a:gd name="connsiteX0" fmla="*/ 0 w 8255725"/>
              <a:gd name="connsiteY0" fmla="*/ 0 h 6924973"/>
              <a:gd name="connsiteX1" fmla="*/ 8229600 w 8255725"/>
              <a:gd name="connsiteY1" fmla="*/ 0 h 6924973"/>
              <a:gd name="connsiteX2" fmla="*/ 8255725 w 8255725"/>
              <a:gd name="connsiteY2" fmla="*/ 5818985 h 6924973"/>
              <a:gd name="connsiteX3" fmla="*/ 0 w 8255725"/>
              <a:gd name="connsiteY3" fmla="*/ 6924973 h 6924973"/>
              <a:gd name="connsiteX4" fmla="*/ 0 w 8255725"/>
              <a:gd name="connsiteY4" fmla="*/ 0 h 6924973"/>
              <a:gd name="connsiteX0" fmla="*/ 60960 w 8316685"/>
              <a:gd name="connsiteY0" fmla="*/ 0 h 5975739"/>
              <a:gd name="connsiteX1" fmla="*/ 8290560 w 8316685"/>
              <a:gd name="connsiteY1" fmla="*/ 0 h 5975739"/>
              <a:gd name="connsiteX2" fmla="*/ 8316685 w 8316685"/>
              <a:gd name="connsiteY2" fmla="*/ 5818985 h 5975739"/>
              <a:gd name="connsiteX3" fmla="*/ 0 w 8316685"/>
              <a:gd name="connsiteY3" fmla="*/ 5975739 h 5975739"/>
              <a:gd name="connsiteX4" fmla="*/ 60960 w 8316685"/>
              <a:gd name="connsiteY4" fmla="*/ 0 h 5975739"/>
              <a:gd name="connsiteX0" fmla="*/ 60960 w 8290560"/>
              <a:gd name="connsiteY0" fmla="*/ 0 h 5975739"/>
              <a:gd name="connsiteX1" fmla="*/ 8290560 w 8290560"/>
              <a:gd name="connsiteY1" fmla="*/ 0 h 5975739"/>
              <a:gd name="connsiteX2" fmla="*/ 8264434 w 8290560"/>
              <a:gd name="connsiteY2" fmla="*/ 5949613 h 5975739"/>
              <a:gd name="connsiteX3" fmla="*/ 0 w 8290560"/>
              <a:gd name="connsiteY3" fmla="*/ 5975739 h 5975739"/>
              <a:gd name="connsiteX4" fmla="*/ 60960 w 8290560"/>
              <a:gd name="connsiteY4" fmla="*/ 0 h 59757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0560" h="5975739">
                <a:moveTo>
                  <a:pt x="60960" y="0"/>
                </a:moveTo>
                <a:lnTo>
                  <a:pt x="8290560" y="0"/>
                </a:lnTo>
                <a:lnTo>
                  <a:pt x="8264434" y="5949613"/>
                </a:lnTo>
                <a:lnTo>
                  <a:pt x="0" y="5975739"/>
                </a:lnTo>
                <a:lnTo>
                  <a:pt x="6096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endParaRPr lang="en-US" altLang="en-US" sz="800" b="1" dirty="0">
              <a:solidFill>
                <a:schemeClr val="tx2"/>
              </a:solidFill>
            </a:endParaRPr>
          </a:p>
          <a:p>
            <a:pPr>
              <a:spcBef>
                <a:spcPct val="0"/>
              </a:spcBef>
              <a:buNone/>
            </a:pPr>
            <a:r>
              <a:rPr lang="en-US" altLang="en-US" sz="2400" b="1" u="sng" dirty="0">
                <a:solidFill>
                  <a:schemeClr val="tx2"/>
                </a:solidFill>
              </a:rPr>
              <a:t>GASB</a:t>
            </a:r>
          </a:p>
          <a:p>
            <a:pPr marL="285750" indent="-285750">
              <a:spcBef>
                <a:spcPct val="0"/>
              </a:spcBef>
            </a:pPr>
            <a:endParaRPr lang="en-US" altLang="en-US" sz="800" b="1" dirty="0">
              <a:solidFill>
                <a:schemeClr val="tx2"/>
              </a:solidFill>
            </a:endParaRPr>
          </a:p>
          <a:p>
            <a:pPr marL="285750" indent="-285750">
              <a:spcBef>
                <a:spcPct val="0"/>
              </a:spcBef>
            </a:pPr>
            <a:r>
              <a:rPr lang="en-US" altLang="en-US" sz="1800" b="1" dirty="0">
                <a:solidFill>
                  <a:schemeClr val="tx2"/>
                </a:solidFill>
              </a:rPr>
              <a:t>David Bean (Director of Research) and Dean Mead (Research Manager)</a:t>
            </a:r>
          </a:p>
          <a:p>
            <a:pPr marL="1028700" lvl="1">
              <a:spcBef>
                <a:spcPct val="0"/>
              </a:spcBef>
            </a:pPr>
            <a:r>
              <a:rPr lang="en-US" altLang="en-US" sz="1400" b="1" dirty="0">
                <a:solidFill>
                  <a:schemeClr val="tx2"/>
                </a:solidFill>
              </a:rPr>
              <a:t>Bean stated that he recognizes that the cost and benefit of financial reporting are relative to the size of a government. Once a government gets below a certain size, there are real questions whether cost meets benefits</a:t>
            </a:r>
          </a:p>
          <a:p>
            <a:pPr marL="1028700" lvl="1">
              <a:spcBef>
                <a:spcPct val="0"/>
              </a:spcBef>
            </a:pPr>
            <a:endParaRPr lang="en-US" altLang="en-US" sz="1400" b="1" dirty="0">
              <a:solidFill>
                <a:schemeClr val="tx2"/>
              </a:solidFill>
            </a:endParaRPr>
          </a:p>
          <a:p>
            <a:pPr marL="285750" indent="-285750">
              <a:spcBef>
                <a:spcPct val="0"/>
              </a:spcBef>
            </a:pPr>
            <a:r>
              <a:rPr lang="en-US" altLang="en-US" sz="1800" b="1" dirty="0">
                <a:solidFill>
                  <a:schemeClr val="tx2"/>
                </a:solidFill>
              </a:rPr>
              <a:t>Adverse opinion on GAAP presentation</a:t>
            </a:r>
          </a:p>
          <a:p>
            <a:pPr marL="1028700" lvl="1">
              <a:spcBef>
                <a:spcPct val="0"/>
              </a:spcBef>
            </a:pPr>
            <a:r>
              <a:rPr lang="en-US" altLang="en-US" sz="1400" b="1" dirty="0">
                <a:solidFill>
                  <a:schemeClr val="tx2"/>
                </a:solidFill>
              </a:rPr>
              <a:t>Auditing standards require auditors to issue adverse opinion on GAAP presentation (because GAAP statements are not presented)</a:t>
            </a:r>
          </a:p>
          <a:p>
            <a:pPr marL="1028700" lvl="1">
              <a:spcBef>
                <a:spcPct val="0"/>
              </a:spcBef>
            </a:pPr>
            <a:r>
              <a:rPr lang="en-US" altLang="en-US" sz="1400" b="1" dirty="0">
                <a:solidFill>
                  <a:schemeClr val="tx2"/>
                </a:solidFill>
              </a:rPr>
              <a:t>Although many professionals understand this requirement, some may not</a:t>
            </a:r>
          </a:p>
          <a:p>
            <a:pPr marL="1028700" lvl="1">
              <a:spcBef>
                <a:spcPct val="0"/>
              </a:spcBef>
            </a:pPr>
            <a:r>
              <a:rPr lang="en-US" altLang="en-US" sz="1400" b="1" dirty="0">
                <a:solidFill>
                  <a:schemeClr val="tx2"/>
                </a:solidFill>
              </a:rPr>
              <a:t>We will need to give attention to this point during education, particularly for local governing boards</a:t>
            </a:r>
          </a:p>
          <a:p>
            <a:pPr marL="1028700" lvl="1">
              <a:spcBef>
                <a:spcPct val="0"/>
              </a:spcBef>
            </a:pPr>
            <a:endParaRPr lang="en-US" altLang="en-US" sz="1400" b="1" dirty="0">
              <a:solidFill>
                <a:schemeClr val="tx2"/>
              </a:solidFill>
            </a:endParaRPr>
          </a:p>
          <a:p>
            <a:pPr marL="285750" indent="-285750">
              <a:spcBef>
                <a:spcPct val="0"/>
              </a:spcBef>
            </a:pPr>
            <a:r>
              <a:rPr lang="en-US" altLang="en-US" sz="1800" b="1" dirty="0">
                <a:solidFill>
                  <a:schemeClr val="tx2"/>
                </a:solidFill>
              </a:rPr>
              <a:t>Bond Market Issues:</a:t>
            </a:r>
          </a:p>
          <a:p>
            <a:pPr marL="1028700" lvl="1">
              <a:spcBef>
                <a:spcPct val="0"/>
              </a:spcBef>
            </a:pPr>
            <a:r>
              <a:rPr lang="en-US" altLang="en-US" sz="1400" b="1" dirty="0">
                <a:solidFill>
                  <a:schemeClr val="tx2"/>
                </a:solidFill>
              </a:rPr>
              <a:t>Secondary bond market participants that do not have direct access to/inside knowledge of a local government’s finances take more comfort in GAAP presentations</a:t>
            </a:r>
            <a:endParaRPr lang="en-US" altLang="en-US" sz="1000" b="1" dirty="0">
              <a:solidFill>
                <a:schemeClr val="tx2"/>
              </a:solidFill>
            </a:endParaRPr>
          </a:p>
          <a:p>
            <a:pPr marL="1028700" lvl="1">
              <a:spcBef>
                <a:spcPct val="0"/>
              </a:spcBef>
            </a:pPr>
            <a:r>
              <a:rPr lang="en-US" altLang="en-US" sz="1400" b="1" dirty="0">
                <a:solidFill>
                  <a:schemeClr val="tx2"/>
                </a:solidFill>
              </a:rPr>
              <a:t>Entities currently with GAAP continuing disclosure requirements will not be able to take the option</a:t>
            </a:r>
            <a:endParaRPr lang="en-US" altLang="en-US" sz="1000" b="1" dirty="0">
              <a:solidFill>
                <a:schemeClr val="tx2"/>
              </a:solidFill>
            </a:endParaRPr>
          </a:p>
          <a:p>
            <a:pPr marL="1028700" lvl="1">
              <a:spcBef>
                <a:spcPct val="0"/>
              </a:spcBef>
            </a:pPr>
            <a:r>
              <a:rPr lang="en-US" altLang="en-US" sz="1400" b="1" dirty="0">
                <a:solidFill>
                  <a:schemeClr val="tx2"/>
                </a:solidFill>
              </a:rPr>
              <a:t>Entities that report on a GAAP basis are nationally comparable</a:t>
            </a:r>
            <a:endParaRPr lang="en-US" altLang="en-US" sz="1800" b="1" dirty="0">
              <a:solidFill>
                <a:schemeClr val="tx2"/>
              </a:solidFill>
            </a:endParaRPr>
          </a:p>
          <a:p>
            <a:pPr marL="285750" indent="-285750">
              <a:spcBef>
                <a:spcPct val="0"/>
              </a:spcBef>
            </a:pPr>
            <a:endParaRPr lang="en-US" altLang="en-US" sz="1800" b="1" dirty="0">
              <a:solidFill>
                <a:schemeClr val="tx2"/>
              </a:solidFill>
            </a:endParaRPr>
          </a:p>
        </p:txBody>
      </p:sp>
    </p:spTree>
    <p:extLst>
      <p:ext uri="{BB962C8B-B14F-4D97-AF65-F5344CB8AC3E}">
        <p14:creationId xmlns:p14="http://schemas.microsoft.com/office/powerpoint/2010/main" val="11865860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 y="152400"/>
            <a:ext cx="8382000" cy="609600"/>
          </a:xfrm>
          <a:gradFill>
            <a:gsLst>
              <a:gs pos="0">
                <a:schemeClr val="accent4"/>
              </a:gs>
              <a:gs pos="75000">
                <a:schemeClr val="bg1">
                  <a:shade val="100000"/>
                  <a:satMod val="115000"/>
                </a:schemeClr>
              </a:gs>
              <a:gs pos="100000">
                <a:schemeClr val="bg1">
                  <a:shade val="70000"/>
                  <a:satMod val="130000"/>
                </a:schemeClr>
              </a:gs>
            </a:gsLst>
            <a:path path="circle">
              <a:fillToRect l="20000" t="50000" r="100000" b="50000"/>
            </a:path>
          </a:gradFill>
        </p:spPr>
        <p:txBody>
          <a:bodyPr rtlCol="0">
            <a:noAutofit/>
          </a:bodyPr>
          <a:lstStyle/>
          <a:p>
            <a:pPr eaLnBrk="1" fontAlgn="auto" hangingPunct="1">
              <a:spcAft>
                <a:spcPts val="0"/>
              </a:spcAft>
              <a:defRPr/>
            </a:pPr>
            <a:r>
              <a:rPr lang="en-US" sz="3600" b="1" dirty="0"/>
              <a:t>Stakeholders</a:t>
            </a:r>
          </a:p>
        </p:txBody>
      </p:sp>
      <p:sp>
        <p:nvSpPr>
          <p:cNvPr id="4100" name="TextBox 8"/>
          <p:cNvSpPr txBox="1">
            <a:spLocks noChangeArrowheads="1"/>
          </p:cNvSpPr>
          <p:nvPr/>
        </p:nvSpPr>
        <p:spPr bwMode="auto">
          <a:xfrm>
            <a:off x="304800" y="762000"/>
            <a:ext cx="8077200" cy="5601533"/>
          </a:xfrm>
          <a:custGeom>
            <a:avLst/>
            <a:gdLst>
              <a:gd name="connsiteX0" fmla="*/ 0 w 8229600"/>
              <a:gd name="connsiteY0" fmla="*/ 0 h 6924973"/>
              <a:gd name="connsiteX1" fmla="*/ 8229600 w 8229600"/>
              <a:gd name="connsiteY1" fmla="*/ 0 h 6924973"/>
              <a:gd name="connsiteX2" fmla="*/ 8229600 w 8229600"/>
              <a:gd name="connsiteY2" fmla="*/ 6924973 h 6924973"/>
              <a:gd name="connsiteX3" fmla="*/ 0 w 8229600"/>
              <a:gd name="connsiteY3" fmla="*/ 6924973 h 6924973"/>
              <a:gd name="connsiteX4" fmla="*/ 0 w 8229600"/>
              <a:gd name="connsiteY4" fmla="*/ 0 h 6924973"/>
              <a:gd name="connsiteX0" fmla="*/ 0 w 8255725"/>
              <a:gd name="connsiteY0" fmla="*/ 0 h 6924973"/>
              <a:gd name="connsiteX1" fmla="*/ 8229600 w 8255725"/>
              <a:gd name="connsiteY1" fmla="*/ 0 h 6924973"/>
              <a:gd name="connsiteX2" fmla="*/ 8255725 w 8255725"/>
              <a:gd name="connsiteY2" fmla="*/ 5818985 h 6924973"/>
              <a:gd name="connsiteX3" fmla="*/ 0 w 8255725"/>
              <a:gd name="connsiteY3" fmla="*/ 6924973 h 6924973"/>
              <a:gd name="connsiteX4" fmla="*/ 0 w 8255725"/>
              <a:gd name="connsiteY4" fmla="*/ 0 h 6924973"/>
              <a:gd name="connsiteX0" fmla="*/ 60960 w 8316685"/>
              <a:gd name="connsiteY0" fmla="*/ 0 h 5975739"/>
              <a:gd name="connsiteX1" fmla="*/ 8290560 w 8316685"/>
              <a:gd name="connsiteY1" fmla="*/ 0 h 5975739"/>
              <a:gd name="connsiteX2" fmla="*/ 8316685 w 8316685"/>
              <a:gd name="connsiteY2" fmla="*/ 5818985 h 5975739"/>
              <a:gd name="connsiteX3" fmla="*/ 0 w 8316685"/>
              <a:gd name="connsiteY3" fmla="*/ 5975739 h 5975739"/>
              <a:gd name="connsiteX4" fmla="*/ 60960 w 8316685"/>
              <a:gd name="connsiteY4" fmla="*/ 0 h 5975739"/>
              <a:gd name="connsiteX0" fmla="*/ 60960 w 8290560"/>
              <a:gd name="connsiteY0" fmla="*/ 0 h 5975739"/>
              <a:gd name="connsiteX1" fmla="*/ 8290560 w 8290560"/>
              <a:gd name="connsiteY1" fmla="*/ 0 h 5975739"/>
              <a:gd name="connsiteX2" fmla="*/ 8264434 w 8290560"/>
              <a:gd name="connsiteY2" fmla="*/ 5949613 h 5975739"/>
              <a:gd name="connsiteX3" fmla="*/ 0 w 8290560"/>
              <a:gd name="connsiteY3" fmla="*/ 5975739 h 5975739"/>
              <a:gd name="connsiteX4" fmla="*/ 60960 w 8290560"/>
              <a:gd name="connsiteY4" fmla="*/ 0 h 59757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0560" h="5975739">
                <a:moveTo>
                  <a:pt x="60960" y="0"/>
                </a:moveTo>
                <a:lnTo>
                  <a:pt x="8290560" y="0"/>
                </a:lnTo>
                <a:lnTo>
                  <a:pt x="8264434" y="5949613"/>
                </a:lnTo>
                <a:lnTo>
                  <a:pt x="0" y="5975739"/>
                </a:lnTo>
                <a:lnTo>
                  <a:pt x="6096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endParaRPr lang="en-US" altLang="en-US" sz="800" b="1" dirty="0">
              <a:solidFill>
                <a:schemeClr val="tx2"/>
              </a:solidFill>
            </a:endParaRPr>
          </a:p>
          <a:p>
            <a:pPr>
              <a:spcBef>
                <a:spcPct val="0"/>
              </a:spcBef>
              <a:buNone/>
            </a:pPr>
            <a:r>
              <a:rPr lang="en-US" altLang="en-US" sz="2400" b="1" u="sng" dirty="0">
                <a:solidFill>
                  <a:schemeClr val="tx2"/>
                </a:solidFill>
              </a:rPr>
              <a:t>Montana Association of Counties &amp; Montana League of Cities and Towns</a:t>
            </a:r>
          </a:p>
          <a:p>
            <a:pPr marL="285750" indent="-285750">
              <a:spcBef>
                <a:spcPct val="0"/>
              </a:spcBef>
            </a:pPr>
            <a:endParaRPr lang="en-US" altLang="en-US" sz="800" b="1" dirty="0">
              <a:solidFill>
                <a:schemeClr val="tx2"/>
              </a:solidFill>
            </a:endParaRPr>
          </a:p>
          <a:p>
            <a:pPr marL="285750" indent="-285750">
              <a:spcBef>
                <a:spcPct val="0"/>
              </a:spcBef>
            </a:pPr>
            <a:r>
              <a:rPr lang="en-US" altLang="en-US" sz="1800" b="1" dirty="0">
                <a:solidFill>
                  <a:schemeClr val="tx2"/>
                </a:solidFill>
              </a:rPr>
              <a:t>Both have indicated that they support our proposal</a:t>
            </a:r>
          </a:p>
          <a:p>
            <a:pPr marL="285750" indent="-285750">
              <a:spcBef>
                <a:spcPct val="0"/>
              </a:spcBef>
            </a:pPr>
            <a:endParaRPr lang="en-US" altLang="en-US" sz="1800" b="1" dirty="0">
              <a:solidFill>
                <a:schemeClr val="tx2"/>
              </a:solidFill>
            </a:endParaRPr>
          </a:p>
          <a:p>
            <a:pPr marL="285750" indent="-285750">
              <a:spcBef>
                <a:spcPct val="0"/>
              </a:spcBef>
            </a:pPr>
            <a:endParaRPr lang="en-US" altLang="en-US" sz="1800" b="1" dirty="0">
              <a:solidFill>
                <a:schemeClr val="tx2"/>
              </a:solidFill>
            </a:endParaRPr>
          </a:p>
          <a:p>
            <a:pPr>
              <a:spcBef>
                <a:spcPct val="0"/>
              </a:spcBef>
              <a:buNone/>
            </a:pPr>
            <a:r>
              <a:rPr lang="en-US" altLang="en-US" sz="2400" b="1" u="sng" dirty="0">
                <a:solidFill>
                  <a:schemeClr val="tx2"/>
                </a:solidFill>
              </a:rPr>
              <a:t>Montana Board of Investments (BOI)</a:t>
            </a:r>
          </a:p>
          <a:p>
            <a:pPr marL="285750" indent="-285750">
              <a:spcBef>
                <a:spcPct val="0"/>
              </a:spcBef>
            </a:pPr>
            <a:endParaRPr lang="en-US" altLang="en-US" sz="800" b="1" dirty="0">
              <a:solidFill>
                <a:schemeClr val="tx2"/>
              </a:solidFill>
            </a:endParaRPr>
          </a:p>
          <a:p>
            <a:pPr marL="285750" indent="-285750">
              <a:spcBef>
                <a:spcPct val="0"/>
              </a:spcBef>
            </a:pPr>
            <a:r>
              <a:rPr lang="en-US" altLang="en-US" sz="1800" b="1" dirty="0">
                <a:solidFill>
                  <a:schemeClr val="tx2"/>
                </a:solidFill>
              </a:rPr>
              <a:t>INTERCAP Program</a:t>
            </a:r>
          </a:p>
          <a:p>
            <a:pPr marL="285750" indent="-285750">
              <a:spcBef>
                <a:spcPct val="0"/>
              </a:spcBef>
            </a:pPr>
            <a:endParaRPr lang="en-US" altLang="en-US" sz="1800" b="1" dirty="0">
              <a:solidFill>
                <a:schemeClr val="tx2"/>
              </a:solidFill>
            </a:endParaRPr>
          </a:p>
          <a:p>
            <a:pPr marL="285750" indent="-285750">
              <a:spcBef>
                <a:spcPct val="0"/>
              </a:spcBef>
            </a:pPr>
            <a:r>
              <a:rPr lang="en-US" altLang="en-US" sz="1800" b="1" dirty="0">
                <a:solidFill>
                  <a:schemeClr val="tx2"/>
                </a:solidFill>
              </a:rPr>
              <a:t>Staff at BOI has indicated that it prefers the GAAP statements because GAAP statements provide consistency and comparability to other governments </a:t>
            </a:r>
          </a:p>
          <a:p>
            <a:pPr marL="285750" indent="-285750">
              <a:spcBef>
                <a:spcPct val="0"/>
              </a:spcBef>
            </a:pPr>
            <a:endParaRPr lang="en-US" altLang="en-US" sz="1800" b="1" dirty="0">
              <a:solidFill>
                <a:schemeClr val="tx2"/>
              </a:solidFill>
            </a:endParaRPr>
          </a:p>
          <a:p>
            <a:pPr marL="285750" indent="-285750">
              <a:spcBef>
                <a:spcPct val="0"/>
              </a:spcBef>
            </a:pPr>
            <a:r>
              <a:rPr lang="en-US" altLang="en-US" sz="1800" b="1" dirty="0">
                <a:solidFill>
                  <a:schemeClr val="tx2"/>
                </a:solidFill>
              </a:rPr>
              <a:t>Staff at BOI indicated that it prefers GAAP because it is familiar with it and knows where to look in the financial statements for the information it needs</a:t>
            </a:r>
          </a:p>
          <a:p>
            <a:pPr marL="285750" indent="-285750">
              <a:spcBef>
                <a:spcPct val="0"/>
              </a:spcBef>
            </a:pPr>
            <a:endParaRPr lang="en-US" altLang="en-US" sz="1800" b="1" dirty="0">
              <a:solidFill>
                <a:schemeClr val="tx2"/>
              </a:solidFill>
            </a:endParaRPr>
          </a:p>
          <a:p>
            <a:pPr marL="285750" indent="-285750">
              <a:spcBef>
                <a:spcPct val="0"/>
              </a:spcBef>
            </a:pPr>
            <a:r>
              <a:rPr lang="en-US" altLang="en-US" sz="1800" b="1" dirty="0">
                <a:solidFill>
                  <a:schemeClr val="tx2"/>
                </a:solidFill>
              </a:rPr>
              <a:t>However, staff indicated that they primarily use information from fund statements and if the government-wide statements were excluded, decision making would not be impacted</a:t>
            </a:r>
          </a:p>
        </p:txBody>
      </p:sp>
    </p:spTree>
    <p:extLst>
      <p:ext uri="{BB962C8B-B14F-4D97-AF65-F5344CB8AC3E}">
        <p14:creationId xmlns:p14="http://schemas.microsoft.com/office/powerpoint/2010/main" val="5354620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 y="152400"/>
            <a:ext cx="8382000" cy="609600"/>
          </a:xfrm>
          <a:gradFill>
            <a:gsLst>
              <a:gs pos="0">
                <a:schemeClr val="accent4"/>
              </a:gs>
              <a:gs pos="75000">
                <a:schemeClr val="bg1">
                  <a:shade val="100000"/>
                  <a:satMod val="115000"/>
                </a:schemeClr>
              </a:gs>
              <a:gs pos="100000">
                <a:schemeClr val="bg1">
                  <a:shade val="70000"/>
                  <a:satMod val="130000"/>
                </a:schemeClr>
              </a:gs>
            </a:gsLst>
            <a:path path="circle">
              <a:fillToRect l="20000" t="50000" r="100000" b="50000"/>
            </a:path>
          </a:gradFill>
        </p:spPr>
        <p:txBody>
          <a:bodyPr rtlCol="0">
            <a:noAutofit/>
          </a:bodyPr>
          <a:lstStyle/>
          <a:p>
            <a:pPr eaLnBrk="1" fontAlgn="auto" hangingPunct="1">
              <a:spcAft>
                <a:spcPts val="0"/>
              </a:spcAft>
              <a:defRPr/>
            </a:pPr>
            <a:r>
              <a:rPr lang="en-US" sz="3600" b="1" dirty="0"/>
              <a:t>Stakeholders</a:t>
            </a:r>
          </a:p>
        </p:txBody>
      </p:sp>
      <p:sp>
        <p:nvSpPr>
          <p:cNvPr id="4100" name="TextBox 8"/>
          <p:cNvSpPr txBox="1">
            <a:spLocks noChangeArrowheads="1"/>
          </p:cNvSpPr>
          <p:nvPr/>
        </p:nvSpPr>
        <p:spPr bwMode="auto">
          <a:xfrm>
            <a:off x="304800" y="762000"/>
            <a:ext cx="8077200" cy="4555093"/>
          </a:xfrm>
          <a:custGeom>
            <a:avLst/>
            <a:gdLst>
              <a:gd name="connsiteX0" fmla="*/ 0 w 8229600"/>
              <a:gd name="connsiteY0" fmla="*/ 0 h 6924973"/>
              <a:gd name="connsiteX1" fmla="*/ 8229600 w 8229600"/>
              <a:gd name="connsiteY1" fmla="*/ 0 h 6924973"/>
              <a:gd name="connsiteX2" fmla="*/ 8229600 w 8229600"/>
              <a:gd name="connsiteY2" fmla="*/ 6924973 h 6924973"/>
              <a:gd name="connsiteX3" fmla="*/ 0 w 8229600"/>
              <a:gd name="connsiteY3" fmla="*/ 6924973 h 6924973"/>
              <a:gd name="connsiteX4" fmla="*/ 0 w 8229600"/>
              <a:gd name="connsiteY4" fmla="*/ 0 h 6924973"/>
              <a:gd name="connsiteX0" fmla="*/ 0 w 8255725"/>
              <a:gd name="connsiteY0" fmla="*/ 0 h 6924973"/>
              <a:gd name="connsiteX1" fmla="*/ 8229600 w 8255725"/>
              <a:gd name="connsiteY1" fmla="*/ 0 h 6924973"/>
              <a:gd name="connsiteX2" fmla="*/ 8255725 w 8255725"/>
              <a:gd name="connsiteY2" fmla="*/ 5818985 h 6924973"/>
              <a:gd name="connsiteX3" fmla="*/ 0 w 8255725"/>
              <a:gd name="connsiteY3" fmla="*/ 6924973 h 6924973"/>
              <a:gd name="connsiteX4" fmla="*/ 0 w 8255725"/>
              <a:gd name="connsiteY4" fmla="*/ 0 h 6924973"/>
              <a:gd name="connsiteX0" fmla="*/ 60960 w 8316685"/>
              <a:gd name="connsiteY0" fmla="*/ 0 h 5975739"/>
              <a:gd name="connsiteX1" fmla="*/ 8290560 w 8316685"/>
              <a:gd name="connsiteY1" fmla="*/ 0 h 5975739"/>
              <a:gd name="connsiteX2" fmla="*/ 8316685 w 8316685"/>
              <a:gd name="connsiteY2" fmla="*/ 5818985 h 5975739"/>
              <a:gd name="connsiteX3" fmla="*/ 0 w 8316685"/>
              <a:gd name="connsiteY3" fmla="*/ 5975739 h 5975739"/>
              <a:gd name="connsiteX4" fmla="*/ 60960 w 8316685"/>
              <a:gd name="connsiteY4" fmla="*/ 0 h 5975739"/>
              <a:gd name="connsiteX0" fmla="*/ 60960 w 8290560"/>
              <a:gd name="connsiteY0" fmla="*/ 0 h 5975739"/>
              <a:gd name="connsiteX1" fmla="*/ 8290560 w 8290560"/>
              <a:gd name="connsiteY1" fmla="*/ 0 h 5975739"/>
              <a:gd name="connsiteX2" fmla="*/ 8264434 w 8290560"/>
              <a:gd name="connsiteY2" fmla="*/ 5949613 h 5975739"/>
              <a:gd name="connsiteX3" fmla="*/ 0 w 8290560"/>
              <a:gd name="connsiteY3" fmla="*/ 5975739 h 5975739"/>
              <a:gd name="connsiteX4" fmla="*/ 60960 w 8290560"/>
              <a:gd name="connsiteY4" fmla="*/ 0 h 59757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0560" h="5975739">
                <a:moveTo>
                  <a:pt x="60960" y="0"/>
                </a:moveTo>
                <a:lnTo>
                  <a:pt x="8290560" y="0"/>
                </a:lnTo>
                <a:lnTo>
                  <a:pt x="8264434" y="5949613"/>
                </a:lnTo>
                <a:lnTo>
                  <a:pt x="0" y="5975739"/>
                </a:lnTo>
                <a:lnTo>
                  <a:pt x="6096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endParaRPr lang="en-US" altLang="en-US" sz="800" b="1" dirty="0">
              <a:solidFill>
                <a:schemeClr val="tx2"/>
              </a:solidFill>
            </a:endParaRPr>
          </a:p>
          <a:p>
            <a:pPr>
              <a:spcBef>
                <a:spcPct val="0"/>
              </a:spcBef>
              <a:buNone/>
            </a:pPr>
            <a:r>
              <a:rPr lang="en-US" altLang="en-US" sz="2400" b="1" u="sng" dirty="0">
                <a:solidFill>
                  <a:schemeClr val="tx2"/>
                </a:solidFill>
              </a:rPr>
              <a:t>Department of Commerce (DOC)</a:t>
            </a:r>
          </a:p>
          <a:p>
            <a:pPr>
              <a:spcBef>
                <a:spcPct val="0"/>
              </a:spcBef>
              <a:buNone/>
            </a:pPr>
            <a:endParaRPr lang="en-US" altLang="en-US" sz="800" b="1" u="sng" dirty="0">
              <a:solidFill>
                <a:schemeClr val="tx2"/>
              </a:solidFill>
            </a:endParaRPr>
          </a:p>
          <a:p>
            <a:pPr marL="287338" indent="-287338">
              <a:spcBef>
                <a:spcPct val="0"/>
              </a:spcBef>
            </a:pPr>
            <a:r>
              <a:rPr lang="en-US" altLang="en-US" sz="1800" b="1" dirty="0">
                <a:solidFill>
                  <a:schemeClr val="tx2"/>
                </a:solidFill>
              </a:rPr>
              <a:t>Treasure State Endowment Program (TSEP), Community Development Block Grant (CDBG)</a:t>
            </a:r>
          </a:p>
          <a:p>
            <a:pPr>
              <a:spcBef>
                <a:spcPct val="0"/>
              </a:spcBef>
              <a:buNone/>
            </a:pPr>
            <a:endParaRPr lang="en-US" altLang="en-US" sz="1800" b="1" dirty="0">
              <a:solidFill>
                <a:schemeClr val="tx2"/>
              </a:solidFill>
            </a:endParaRPr>
          </a:p>
          <a:p>
            <a:pPr marL="285750" indent="-285750">
              <a:spcBef>
                <a:spcPct val="0"/>
              </a:spcBef>
            </a:pPr>
            <a:r>
              <a:rPr lang="en-US" altLang="en-US" sz="1800" b="1" dirty="0">
                <a:solidFill>
                  <a:schemeClr val="tx2"/>
                </a:solidFill>
              </a:rPr>
              <a:t>Staff at DOC indicated that it primarily relies on information supplied in grant applications and audit reports</a:t>
            </a:r>
          </a:p>
          <a:p>
            <a:pPr marL="1028700" lvl="1">
              <a:spcBef>
                <a:spcPct val="0"/>
              </a:spcBef>
            </a:pPr>
            <a:r>
              <a:rPr lang="en-US" altLang="en-US" sz="1400" b="1" dirty="0">
                <a:solidFill>
                  <a:schemeClr val="tx2"/>
                </a:solidFill>
              </a:rPr>
              <a:t>Its grant applications consider information relating to sources of revenues (federal, state, shared, etc.) and current debt levels</a:t>
            </a:r>
          </a:p>
          <a:p>
            <a:pPr marL="285750" indent="-285750">
              <a:spcBef>
                <a:spcPct val="0"/>
              </a:spcBef>
            </a:pPr>
            <a:endParaRPr lang="en-US" altLang="en-US" sz="1800" b="1" dirty="0">
              <a:solidFill>
                <a:schemeClr val="tx2"/>
              </a:solidFill>
            </a:endParaRPr>
          </a:p>
          <a:p>
            <a:pPr marL="285750" indent="-285750">
              <a:spcBef>
                <a:spcPct val="0"/>
              </a:spcBef>
            </a:pPr>
            <a:r>
              <a:rPr lang="en-US" altLang="en-US" sz="1800" b="1" dirty="0">
                <a:solidFill>
                  <a:schemeClr val="tx2"/>
                </a:solidFill>
              </a:rPr>
              <a:t>Staff at DOC indicated that it does not use the government-wide statements and pension/OPEB information in its decision making processes</a:t>
            </a:r>
          </a:p>
          <a:p>
            <a:pPr marL="1028700" lvl="1">
              <a:spcBef>
                <a:spcPct val="0"/>
              </a:spcBef>
            </a:pPr>
            <a:r>
              <a:rPr lang="en-US" altLang="en-US" sz="1400" b="1" dirty="0">
                <a:solidFill>
                  <a:schemeClr val="tx2"/>
                </a:solidFill>
              </a:rPr>
              <a:t>Audit findings relating to financial management are key to decisions</a:t>
            </a:r>
          </a:p>
          <a:p>
            <a:pPr marL="285750" indent="-285750">
              <a:spcBef>
                <a:spcPct val="0"/>
              </a:spcBef>
            </a:pPr>
            <a:endParaRPr lang="en-US" altLang="en-US" sz="1800" b="1" dirty="0">
              <a:solidFill>
                <a:schemeClr val="tx2"/>
              </a:solidFill>
            </a:endParaRPr>
          </a:p>
          <a:p>
            <a:pPr marL="285750" indent="-285750">
              <a:spcBef>
                <a:spcPct val="0"/>
              </a:spcBef>
            </a:pPr>
            <a:r>
              <a:rPr lang="en-US" altLang="en-US" sz="1800" b="1" dirty="0">
                <a:solidFill>
                  <a:schemeClr val="tx2"/>
                </a:solidFill>
              </a:rPr>
              <a:t>Staff at DOC indicated that it considers turnover a risk</a:t>
            </a:r>
          </a:p>
          <a:p>
            <a:pPr marL="1028700" lvl="1">
              <a:spcBef>
                <a:spcPct val="0"/>
              </a:spcBef>
            </a:pPr>
            <a:r>
              <a:rPr lang="en-US" altLang="en-US" sz="1400" b="1" dirty="0">
                <a:solidFill>
                  <a:schemeClr val="tx2"/>
                </a:solidFill>
              </a:rPr>
              <a:t>Staff would prefer simpler reporting requirements, if the requirements resulted in less turnover of a local government’s financial management staff</a:t>
            </a:r>
            <a:endParaRPr lang="en-US" altLang="en-US" sz="1800" b="1" dirty="0">
              <a:solidFill>
                <a:schemeClr val="tx2"/>
              </a:solidFill>
            </a:endParaRPr>
          </a:p>
        </p:txBody>
      </p:sp>
    </p:spTree>
    <p:extLst>
      <p:ext uri="{BB962C8B-B14F-4D97-AF65-F5344CB8AC3E}">
        <p14:creationId xmlns:p14="http://schemas.microsoft.com/office/powerpoint/2010/main" val="18877902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 y="152400"/>
            <a:ext cx="8382000" cy="609600"/>
          </a:xfrm>
          <a:gradFill>
            <a:gsLst>
              <a:gs pos="0">
                <a:schemeClr val="accent4"/>
              </a:gs>
              <a:gs pos="75000">
                <a:schemeClr val="bg1">
                  <a:shade val="100000"/>
                  <a:satMod val="115000"/>
                </a:schemeClr>
              </a:gs>
              <a:gs pos="100000">
                <a:schemeClr val="bg1">
                  <a:shade val="70000"/>
                  <a:satMod val="130000"/>
                </a:schemeClr>
              </a:gs>
            </a:gsLst>
            <a:path path="circle">
              <a:fillToRect l="20000" t="50000" r="100000" b="50000"/>
            </a:path>
          </a:gradFill>
        </p:spPr>
        <p:txBody>
          <a:bodyPr rtlCol="0">
            <a:noAutofit/>
          </a:bodyPr>
          <a:lstStyle/>
          <a:p>
            <a:pPr eaLnBrk="1" fontAlgn="auto" hangingPunct="1">
              <a:spcAft>
                <a:spcPts val="0"/>
              </a:spcAft>
              <a:defRPr/>
            </a:pPr>
            <a:r>
              <a:rPr lang="en-US" sz="3600" b="1" dirty="0"/>
              <a:t>Introduction</a:t>
            </a:r>
          </a:p>
        </p:txBody>
      </p:sp>
      <p:sp>
        <p:nvSpPr>
          <p:cNvPr id="4100" name="TextBox 8"/>
          <p:cNvSpPr txBox="1">
            <a:spLocks noChangeArrowheads="1"/>
          </p:cNvSpPr>
          <p:nvPr/>
        </p:nvSpPr>
        <p:spPr bwMode="auto">
          <a:xfrm>
            <a:off x="228600" y="914399"/>
            <a:ext cx="8191500" cy="3647152"/>
          </a:xfrm>
          <a:custGeom>
            <a:avLst/>
            <a:gdLst>
              <a:gd name="connsiteX0" fmla="*/ 0 w 8191500"/>
              <a:gd name="connsiteY0" fmla="*/ 0 h 7386638"/>
              <a:gd name="connsiteX1" fmla="*/ 8191500 w 8191500"/>
              <a:gd name="connsiteY1" fmla="*/ 0 h 7386638"/>
              <a:gd name="connsiteX2" fmla="*/ 8191500 w 8191500"/>
              <a:gd name="connsiteY2" fmla="*/ 7386638 h 7386638"/>
              <a:gd name="connsiteX3" fmla="*/ 0 w 8191500"/>
              <a:gd name="connsiteY3" fmla="*/ 7386638 h 7386638"/>
              <a:gd name="connsiteX4" fmla="*/ 0 w 8191500"/>
              <a:gd name="connsiteY4" fmla="*/ 0 h 7386638"/>
              <a:gd name="connsiteX0" fmla="*/ 0 w 8191500"/>
              <a:gd name="connsiteY0" fmla="*/ 0 h 7386638"/>
              <a:gd name="connsiteX1" fmla="*/ 8191500 w 8191500"/>
              <a:gd name="connsiteY1" fmla="*/ 0 h 7386638"/>
              <a:gd name="connsiteX2" fmla="*/ 8191500 w 8191500"/>
              <a:gd name="connsiteY2" fmla="*/ 5914889 h 7386638"/>
              <a:gd name="connsiteX3" fmla="*/ 0 w 8191500"/>
              <a:gd name="connsiteY3" fmla="*/ 7386638 h 7386638"/>
              <a:gd name="connsiteX4" fmla="*/ 0 w 8191500"/>
              <a:gd name="connsiteY4" fmla="*/ 0 h 7386638"/>
              <a:gd name="connsiteX0" fmla="*/ 0 w 8191500"/>
              <a:gd name="connsiteY0" fmla="*/ 0 h 5914889"/>
              <a:gd name="connsiteX1" fmla="*/ 8191500 w 8191500"/>
              <a:gd name="connsiteY1" fmla="*/ 0 h 5914889"/>
              <a:gd name="connsiteX2" fmla="*/ 8191500 w 8191500"/>
              <a:gd name="connsiteY2" fmla="*/ 5914889 h 5914889"/>
              <a:gd name="connsiteX3" fmla="*/ 8709 w 8191500"/>
              <a:gd name="connsiteY3" fmla="*/ 5749427 h 5914889"/>
              <a:gd name="connsiteX4" fmla="*/ 0 w 8191500"/>
              <a:gd name="connsiteY4" fmla="*/ 0 h 5914889"/>
              <a:gd name="connsiteX0" fmla="*/ 0 w 8191500"/>
              <a:gd name="connsiteY0" fmla="*/ 0 h 5758135"/>
              <a:gd name="connsiteX1" fmla="*/ 8191500 w 8191500"/>
              <a:gd name="connsiteY1" fmla="*/ 0 h 5758135"/>
              <a:gd name="connsiteX2" fmla="*/ 8191500 w 8191500"/>
              <a:gd name="connsiteY2" fmla="*/ 5758135 h 5758135"/>
              <a:gd name="connsiteX3" fmla="*/ 8709 w 8191500"/>
              <a:gd name="connsiteY3" fmla="*/ 5749427 h 5758135"/>
              <a:gd name="connsiteX4" fmla="*/ 0 w 8191500"/>
              <a:gd name="connsiteY4" fmla="*/ 0 h 57581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91500" h="5758135">
                <a:moveTo>
                  <a:pt x="0" y="0"/>
                </a:moveTo>
                <a:lnTo>
                  <a:pt x="8191500" y="0"/>
                </a:lnTo>
                <a:lnTo>
                  <a:pt x="8191500" y="5758135"/>
                </a:lnTo>
                <a:lnTo>
                  <a:pt x="8709" y="5749427"/>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900" b="1" u="sng" dirty="0">
              <a:solidFill>
                <a:schemeClr val="tx2"/>
              </a:solidFill>
            </a:endParaRPr>
          </a:p>
          <a:p>
            <a:pPr>
              <a:spcBef>
                <a:spcPct val="0"/>
              </a:spcBef>
              <a:buFontTx/>
              <a:buNone/>
            </a:pPr>
            <a:r>
              <a:rPr lang="en-US" altLang="en-US" sz="2400" b="1" u="sng" dirty="0">
                <a:solidFill>
                  <a:schemeClr val="tx2"/>
                </a:solidFill>
              </a:rPr>
              <a:t>Who are we?</a:t>
            </a:r>
          </a:p>
          <a:p>
            <a:pPr>
              <a:spcBef>
                <a:spcPct val="0"/>
              </a:spcBef>
              <a:buFontTx/>
              <a:buNone/>
            </a:pPr>
            <a:endParaRPr lang="en-US" altLang="en-US" sz="600" b="1" dirty="0">
              <a:solidFill>
                <a:schemeClr val="tx2"/>
              </a:solidFill>
            </a:endParaRPr>
          </a:p>
          <a:p>
            <a:pPr marL="285750" indent="-285750">
              <a:spcBef>
                <a:spcPct val="0"/>
              </a:spcBef>
            </a:pPr>
            <a:r>
              <a:rPr lang="en-US" altLang="en-US" sz="1800" b="1" dirty="0">
                <a:solidFill>
                  <a:schemeClr val="tx2"/>
                </a:solidFill>
              </a:rPr>
              <a:t>Department of Administration, Local Government Services</a:t>
            </a:r>
            <a:endParaRPr lang="en-US" altLang="en-US" sz="1800" b="1" dirty="0">
              <a:solidFill>
                <a:schemeClr val="tx2"/>
              </a:solidFill>
              <a:highlight>
                <a:srgbClr val="FFFF00"/>
              </a:highlight>
            </a:endParaRPr>
          </a:p>
          <a:p>
            <a:pPr marL="285750" indent="-285750">
              <a:spcBef>
                <a:spcPct val="0"/>
              </a:spcBef>
            </a:pPr>
            <a:r>
              <a:rPr lang="en-US" altLang="en-US" sz="1800" b="1" dirty="0">
                <a:solidFill>
                  <a:schemeClr val="tx2"/>
                </a:solidFill>
              </a:rPr>
              <a:t>We are responsible for administering the provisions of the Montana Single Audit Act – Title 2, Chapter 7, Part 5</a:t>
            </a:r>
          </a:p>
          <a:p>
            <a:pPr>
              <a:spcBef>
                <a:spcPct val="0"/>
              </a:spcBef>
              <a:buNone/>
            </a:pPr>
            <a:endParaRPr lang="en-US" altLang="en-US" sz="1800" dirty="0"/>
          </a:p>
          <a:p>
            <a:pPr>
              <a:spcBef>
                <a:spcPct val="0"/>
              </a:spcBef>
              <a:buNone/>
            </a:pPr>
            <a:endParaRPr lang="en-US" altLang="en-US" sz="1800" dirty="0"/>
          </a:p>
          <a:p>
            <a:pPr>
              <a:spcBef>
                <a:spcPct val="0"/>
              </a:spcBef>
              <a:buNone/>
            </a:pPr>
            <a:r>
              <a:rPr lang="en-US" altLang="en-US" sz="2400" b="1" u="sng" dirty="0">
                <a:solidFill>
                  <a:schemeClr val="tx2"/>
                </a:solidFill>
              </a:rPr>
              <a:t>What do we want?</a:t>
            </a:r>
          </a:p>
          <a:p>
            <a:pPr>
              <a:spcBef>
                <a:spcPct val="0"/>
              </a:spcBef>
              <a:buNone/>
            </a:pPr>
            <a:endParaRPr lang="en-US" altLang="en-US" sz="600" b="1" dirty="0">
              <a:solidFill>
                <a:schemeClr val="tx2"/>
              </a:solidFill>
            </a:endParaRPr>
          </a:p>
          <a:p>
            <a:pPr marL="285750" indent="-285750">
              <a:spcBef>
                <a:spcPct val="0"/>
              </a:spcBef>
            </a:pPr>
            <a:r>
              <a:rPr lang="en-US" altLang="en-US" sz="1800" b="1" dirty="0">
                <a:solidFill>
                  <a:schemeClr val="tx2"/>
                </a:solidFill>
              </a:rPr>
              <a:t>Legislative change for authority to define an optional reporting framework in rule for smaller local governments</a:t>
            </a:r>
          </a:p>
          <a:p>
            <a:pPr marL="285750" indent="-285750">
              <a:spcBef>
                <a:spcPct val="0"/>
              </a:spcBef>
            </a:pPr>
            <a:endParaRPr lang="en-US" altLang="en-US" sz="1800" dirty="0"/>
          </a:p>
          <a:p>
            <a:pPr>
              <a:spcBef>
                <a:spcPct val="0"/>
              </a:spcBef>
              <a:buFontTx/>
              <a:buNone/>
            </a:pPr>
            <a:endParaRPr lang="en-US" altLang="en-US" sz="1800" dirty="0"/>
          </a:p>
        </p:txBody>
      </p:sp>
      <p:pic>
        <p:nvPicPr>
          <p:cNvPr id="4" name="Content Placeholder 7">
            <a:extLst>
              <a:ext uri="{FF2B5EF4-FFF2-40B4-BE49-F238E27FC236}">
                <a16:creationId xmlns:a16="http://schemas.microsoft.com/office/drawing/2014/main" id="{766F0E78-2804-4CBA-A7B6-85731147F591}"/>
              </a:ext>
            </a:extLst>
          </p:cNvPr>
          <p:cNvPicPr>
            <a:picLocks noChangeAspect="1"/>
          </p:cNvPicPr>
          <p:nvPr/>
        </p:nvPicPr>
        <p:blipFill>
          <a:blip r:embed="rId2"/>
          <a:stretch>
            <a:fillRect/>
          </a:stretch>
        </p:blipFill>
        <p:spPr>
          <a:xfrm>
            <a:off x="1295400" y="4114800"/>
            <a:ext cx="2155461" cy="2069777"/>
          </a:xfrm>
          <a:prstGeom prst="rect">
            <a:avLst/>
          </a:prstGeom>
        </p:spPr>
      </p:pic>
      <p:pic>
        <p:nvPicPr>
          <p:cNvPr id="5" name="Picture 4">
            <a:extLst>
              <a:ext uri="{FF2B5EF4-FFF2-40B4-BE49-F238E27FC236}">
                <a16:creationId xmlns:a16="http://schemas.microsoft.com/office/drawing/2014/main" id="{88107910-60D5-4DE4-BAB0-DA0147CC58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19800" y="5257800"/>
            <a:ext cx="2209800" cy="1237635"/>
          </a:xfrm>
          <a:prstGeom prst="rect">
            <a:avLst/>
          </a:prstGeom>
        </p:spPr>
      </p:pic>
    </p:spTree>
    <p:extLst>
      <p:ext uri="{BB962C8B-B14F-4D97-AF65-F5344CB8AC3E}">
        <p14:creationId xmlns:p14="http://schemas.microsoft.com/office/powerpoint/2010/main" val="2371204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 y="152400"/>
            <a:ext cx="8382000" cy="609600"/>
          </a:xfrm>
          <a:gradFill>
            <a:gsLst>
              <a:gs pos="0">
                <a:schemeClr val="accent4"/>
              </a:gs>
              <a:gs pos="75000">
                <a:schemeClr val="bg1">
                  <a:shade val="100000"/>
                  <a:satMod val="115000"/>
                </a:schemeClr>
              </a:gs>
              <a:gs pos="100000">
                <a:schemeClr val="bg1">
                  <a:shade val="70000"/>
                  <a:satMod val="130000"/>
                </a:schemeClr>
              </a:gs>
            </a:gsLst>
            <a:path path="circle">
              <a:fillToRect l="20000" t="50000" r="100000" b="50000"/>
            </a:path>
          </a:gradFill>
        </p:spPr>
        <p:txBody>
          <a:bodyPr rtlCol="0">
            <a:noAutofit/>
          </a:bodyPr>
          <a:lstStyle/>
          <a:p>
            <a:pPr eaLnBrk="1" fontAlgn="auto" hangingPunct="1">
              <a:spcAft>
                <a:spcPts val="0"/>
              </a:spcAft>
              <a:defRPr/>
            </a:pPr>
            <a:r>
              <a:rPr lang="en-US" sz="3600" b="1" dirty="0"/>
              <a:t>Stakeholders</a:t>
            </a:r>
          </a:p>
        </p:txBody>
      </p:sp>
      <p:sp>
        <p:nvSpPr>
          <p:cNvPr id="4100" name="TextBox 8"/>
          <p:cNvSpPr txBox="1">
            <a:spLocks noChangeArrowheads="1"/>
          </p:cNvSpPr>
          <p:nvPr/>
        </p:nvSpPr>
        <p:spPr bwMode="auto">
          <a:xfrm>
            <a:off x="304800" y="762000"/>
            <a:ext cx="8077200" cy="4062651"/>
          </a:xfrm>
          <a:custGeom>
            <a:avLst/>
            <a:gdLst>
              <a:gd name="connsiteX0" fmla="*/ 0 w 8229600"/>
              <a:gd name="connsiteY0" fmla="*/ 0 h 6924973"/>
              <a:gd name="connsiteX1" fmla="*/ 8229600 w 8229600"/>
              <a:gd name="connsiteY1" fmla="*/ 0 h 6924973"/>
              <a:gd name="connsiteX2" fmla="*/ 8229600 w 8229600"/>
              <a:gd name="connsiteY2" fmla="*/ 6924973 h 6924973"/>
              <a:gd name="connsiteX3" fmla="*/ 0 w 8229600"/>
              <a:gd name="connsiteY3" fmla="*/ 6924973 h 6924973"/>
              <a:gd name="connsiteX4" fmla="*/ 0 w 8229600"/>
              <a:gd name="connsiteY4" fmla="*/ 0 h 6924973"/>
              <a:gd name="connsiteX0" fmla="*/ 0 w 8255725"/>
              <a:gd name="connsiteY0" fmla="*/ 0 h 6924973"/>
              <a:gd name="connsiteX1" fmla="*/ 8229600 w 8255725"/>
              <a:gd name="connsiteY1" fmla="*/ 0 h 6924973"/>
              <a:gd name="connsiteX2" fmla="*/ 8255725 w 8255725"/>
              <a:gd name="connsiteY2" fmla="*/ 5818985 h 6924973"/>
              <a:gd name="connsiteX3" fmla="*/ 0 w 8255725"/>
              <a:gd name="connsiteY3" fmla="*/ 6924973 h 6924973"/>
              <a:gd name="connsiteX4" fmla="*/ 0 w 8255725"/>
              <a:gd name="connsiteY4" fmla="*/ 0 h 6924973"/>
              <a:gd name="connsiteX0" fmla="*/ 60960 w 8316685"/>
              <a:gd name="connsiteY0" fmla="*/ 0 h 5975739"/>
              <a:gd name="connsiteX1" fmla="*/ 8290560 w 8316685"/>
              <a:gd name="connsiteY1" fmla="*/ 0 h 5975739"/>
              <a:gd name="connsiteX2" fmla="*/ 8316685 w 8316685"/>
              <a:gd name="connsiteY2" fmla="*/ 5818985 h 5975739"/>
              <a:gd name="connsiteX3" fmla="*/ 0 w 8316685"/>
              <a:gd name="connsiteY3" fmla="*/ 5975739 h 5975739"/>
              <a:gd name="connsiteX4" fmla="*/ 60960 w 8316685"/>
              <a:gd name="connsiteY4" fmla="*/ 0 h 5975739"/>
              <a:gd name="connsiteX0" fmla="*/ 60960 w 8290560"/>
              <a:gd name="connsiteY0" fmla="*/ 0 h 5975739"/>
              <a:gd name="connsiteX1" fmla="*/ 8290560 w 8290560"/>
              <a:gd name="connsiteY1" fmla="*/ 0 h 5975739"/>
              <a:gd name="connsiteX2" fmla="*/ 8264434 w 8290560"/>
              <a:gd name="connsiteY2" fmla="*/ 5949613 h 5975739"/>
              <a:gd name="connsiteX3" fmla="*/ 0 w 8290560"/>
              <a:gd name="connsiteY3" fmla="*/ 5975739 h 5975739"/>
              <a:gd name="connsiteX4" fmla="*/ 60960 w 8290560"/>
              <a:gd name="connsiteY4" fmla="*/ 0 h 59757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0560" h="5975739">
                <a:moveTo>
                  <a:pt x="60960" y="0"/>
                </a:moveTo>
                <a:lnTo>
                  <a:pt x="8290560" y="0"/>
                </a:lnTo>
                <a:lnTo>
                  <a:pt x="8264434" y="5949613"/>
                </a:lnTo>
                <a:lnTo>
                  <a:pt x="0" y="5975739"/>
                </a:lnTo>
                <a:lnTo>
                  <a:pt x="6096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endParaRPr lang="en-US" altLang="en-US" sz="800" b="1" dirty="0">
              <a:solidFill>
                <a:schemeClr val="tx2"/>
              </a:solidFill>
            </a:endParaRPr>
          </a:p>
          <a:p>
            <a:pPr>
              <a:spcBef>
                <a:spcPct val="0"/>
              </a:spcBef>
              <a:buNone/>
            </a:pPr>
            <a:r>
              <a:rPr lang="en-US" altLang="en-US" sz="2400" b="1" u="sng" dirty="0">
                <a:solidFill>
                  <a:schemeClr val="tx2"/>
                </a:solidFill>
              </a:rPr>
              <a:t>Department of Natural Resources and Conservation (DNRC)</a:t>
            </a:r>
          </a:p>
          <a:p>
            <a:pPr>
              <a:spcBef>
                <a:spcPct val="0"/>
              </a:spcBef>
              <a:buNone/>
            </a:pPr>
            <a:endParaRPr lang="en-US" altLang="en-US" sz="800" b="1" dirty="0">
              <a:solidFill>
                <a:schemeClr val="tx2"/>
              </a:solidFill>
            </a:endParaRPr>
          </a:p>
          <a:p>
            <a:pPr marL="342900" indent="-342900">
              <a:spcBef>
                <a:spcPct val="0"/>
              </a:spcBef>
            </a:pPr>
            <a:r>
              <a:rPr lang="en-US" altLang="en-US" sz="1800" b="1" dirty="0">
                <a:solidFill>
                  <a:schemeClr val="tx2"/>
                </a:solidFill>
              </a:rPr>
              <a:t>SRF Loans and Grants, Renewable Resource Grant and Loan (RRGL), Reclamation and Development Grants Program (RDGP) </a:t>
            </a:r>
          </a:p>
          <a:p>
            <a:pPr>
              <a:spcBef>
                <a:spcPct val="0"/>
              </a:spcBef>
              <a:buNone/>
            </a:pPr>
            <a:endParaRPr lang="en-US" altLang="en-US" sz="1800" b="1" dirty="0">
              <a:solidFill>
                <a:schemeClr val="tx2"/>
              </a:solidFill>
            </a:endParaRPr>
          </a:p>
          <a:p>
            <a:pPr marL="285750" indent="-285750">
              <a:spcBef>
                <a:spcPct val="0"/>
              </a:spcBef>
            </a:pPr>
            <a:r>
              <a:rPr lang="en-US" altLang="en-US" sz="1800" b="1" dirty="0">
                <a:solidFill>
                  <a:schemeClr val="tx2"/>
                </a:solidFill>
              </a:rPr>
              <a:t>Staff at DNRC indicated that it focuses on fund level (often proprietary fund) statements and is often concerned with oversight (e.g., audits)</a:t>
            </a:r>
          </a:p>
          <a:p>
            <a:pPr marL="1028700" lvl="1">
              <a:spcBef>
                <a:spcPct val="0"/>
              </a:spcBef>
            </a:pPr>
            <a:r>
              <a:rPr lang="en-US" altLang="en-US" sz="1400" b="1" dirty="0">
                <a:solidFill>
                  <a:schemeClr val="tx2"/>
                </a:solidFill>
              </a:rPr>
              <a:t>Staff indicated that bond covenants often include audit requirements</a:t>
            </a:r>
          </a:p>
          <a:p>
            <a:pPr marL="285750" indent="-285750">
              <a:spcBef>
                <a:spcPct val="0"/>
              </a:spcBef>
            </a:pPr>
            <a:endParaRPr lang="en-US" altLang="en-US" sz="1800" b="1" dirty="0">
              <a:solidFill>
                <a:schemeClr val="tx2"/>
              </a:solidFill>
            </a:endParaRPr>
          </a:p>
          <a:p>
            <a:pPr marL="285750" indent="-285750">
              <a:spcBef>
                <a:spcPct val="0"/>
              </a:spcBef>
            </a:pPr>
            <a:r>
              <a:rPr lang="en-US" altLang="en-US" sz="1800" b="1" dirty="0">
                <a:solidFill>
                  <a:schemeClr val="tx2"/>
                </a:solidFill>
              </a:rPr>
              <a:t>Staff indicated that financial reports do not need to be GAAP</a:t>
            </a:r>
          </a:p>
          <a:p>
            <a:pPr marL="1028700" lvl="1">
              <a:spcBef>
                <a:spcPct val="0"/>
              </a:spcBef>
            </a:pPr>
            <a:r>
              <a:rPr lang="en-US" altLang="en-US" sz="1400" b="1" dirty="0">
                <a:solidFill>
                  <a:schemeClr val="tx2"/>
                </a:solidFill>
              </a:rPr>
              <a:t>Staff indicated that it will use information related to accounts receivables, capital assets, and long-term debt information but that this information does not need to be on face of financials</a:t>
            </a:r>
          </a:p>
          <a:p>
            <a:pPr marL="285750" indent="-285750">
              <a:spcBef>
                <a:spcPct val="0"/>
              </a:spcBef>
            </a:pPr>
            <a:endParaRPr lang="en-US" altLang="en-US" sz="1800" b="1" dirty="0">
              <a:solidFill>
                <a:schemeClr val="tx2"/>
              </a:solidFill>
            </a:endParaRPr>
          </a:p>
          <a:p>
            <a:pPr marL="285750" indent="-285750">
              <a:spcBef>
                <a:spcPct val="0"/>
              </a:spcBef>
            </a:pPr>
            <a:endParaRPr lang="en-US" altLang="en-US" sz="1800" b="1" dirty="0">
              <a:solidFill>
                <a:schemeClr val="tx2"/>
              </a:solidFill>
            </a:endParaRPr>
          </a:p>
        </p:txBody>
      </p:sp>
    </p:spTree>
    <p:extLst>
      <p:ext uri="{BB962C8B-B14F-4D97-AF65-F5344CB8AC3E}">
        <p14:creationId xmlns:p14="http://schemas.microsoft.com/office/powerpoint/2010/main" val="15577371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 y="152400"/>
            <a:ext cx="8382000" cy="609600"/>
          </a:xfrm>
          <a:gradFill>
            <a:gsLst>
              <a:gs pos="0">
                <a:schemeClr val="accent4"/>
              </a:gs>
              <a:gs pos="75000">
                <a:schemeClr val="bg1">
                  <a:shade val="100000"/>
                  <a:satMod val="115000"/>
                </a:schemeClr>
              </a:gs>
              <a:gs pos="100000">
                <a:schemeClr val="bg1">
                  <a:shade val="70000"/>
                  <a:satMod val="130000"/>
                </a:schemeClr>
              </a:gs>
            </a:gsLst>
            <a:path path="circle">
              <a:fillToRect l="20000" t="50000" r="100000" b="50000"/>
            </a:path>
          </a:gradFill>
        </p:spPr>
        <p:txBody>
          <a:bodyPr rtlCol="0">
            <a:noAutofit/>
          </a:bodyPr>
          <a:lstStyle/>
          <a:p>
            <a:pPr eaLnBrk="1" fontAlgn="auto" hangingPunct="1">
              <a:spcAft>
                <a:spcPts val="0"/>
              </a:spcAft>
              <a:defRPr/>
            </a:pPr>
            <a:r>
              <a:rPr lang="en-US" sz="3600" b="1" dirty="0"/>
              <a:t>Stakeholders</a:t>
            </a:r>
          </a:p>
        </p:txBody>
      </p:sp>
      <p:sp>
        <p:nvSpPr>
          <p:cNvPr id="4100" name="TextBox 8"/>
          <p:cNvSpPr txBox="1">
            <a:spLocks noChangeArrowheads="1"/>
          </p:cNvSpPr>
          <p:nvPr/>
        </p:nvSpPr>
        <p:spPr bwMode="auto">
          <a:xfrm>
            <a:off x="304800" y="762000"/>
            <a:ext cx="8077200" cy="4555093"/>
          </a:xfrm>
          <a:custGeom>
            <a:avLst/>
            <a:gdLst>
              <a:gd name="connsiteX0" fmla="*/ 0 w 8229600"/>
              <a:gd name="connsiteY0" fmla="*/ 0 h 6924973"/>
              <a:gd name="connsiteX1" fmla="*/ 8229600 w 8229600"/>
              <a:gd name="connsiteY1" fmla="*/ 0 h 6924973"/>
              <a:gd name="connsiteX2" fmla="*/ 8229600 w 8229600"/>
              <a:gd name="connsiteY2" fmla="*/ 6924973 h 6924973"/>
              <a:gd name="connsiteX3" fmla="*/ 0 w 8229600"/>
              <a:gd name="connsiteY3" fmla="*/ 6924973 h 6924973"/>
              <a:gd name="connsiteX4" fmla="*/ 0 w 8229600"/>
              <a:gd name="connsiteY4" fmla="*/ 0 h 6924973"/>
              <a:gd name="connsiteX0" fmla="*/ 0 w 8255725"/>
              <a:gd name="connsiteY0" fmla="*/ 0 h 6924973"/>
              <a:gd name="connsiteX1" fmla="*/ 8229600 w 8255725"/>
              <a:gd name="connsiteY1" fmla="*/ 0 h 6924973"/>
              <a:gd name="connsiteX2" fmla="*/ 8255725 w 8255725"/>
              <a:gd name="connsiteY2" fmla="*/ 5818985 h 6924973"/>
              <a:gd name="connsiteX3" fmla="*/ 0 w 8255725"/>
              <a:gd name="connsiteY3" fmla="*/ 6924973 h 6924973"/>
              <a:gd name="connsiteX4" fmla="*/ 0 w 8255725"/>
              <a:gd name="connsiteY4" fmla="*/ 0 h 6924973"/>
              <a:gd name="connsiteX0" fmla="*/ 60960 w 8316685"/>
              <a:gd name="connsiteY0" fmla="*/ 0 h 5975739"/>
              <a:gd name="connsiteX1" fmla="*/ 8290560 w 8316685"/>
              <a:gd name="connsiteY1" fmla="*/ 0 h 5975739"/>
              <a:gd name="connsiteX2" fmla="*/ 8316685 w 8316685"/>
              <a:gd name="connsiteY2" fmla="*/ 5818985 h 5975739"/>
              <a:gd name="connsiteX3" fmla="*/ 0 w 8316685"/>
              <a:gd name="connsiteY3" fmla="*/ 5975739 h 5975739"/>
              <a:gd name="connsiteX4" fmla="*/ 60960 w 8316685"/>
              <a:gd name="connsiteY4" fmla="*/ 0 h 5975739"/>
              <a:gd name="connsiteX0" fmla="*/ 60960 w 8290560"/>
              <a:gd name="connsiteY0" fmla="*/ 0 h 5975739"/>
              <a:gd name="connsiteX1" fmla="*/ 8290560 w 8290560"/>
              <a:gd name="connsiteY1" fmla="*/ 0 h 5975739"/>
              <a:gd name="connsiteX2" fmla="*/ 8264434 w 8290560"/>
              <a:gd name="connsiteY2" fmla="*/ 5949613 h 5975739"/>
              <a:gd name="connsiteX3" fmla="*/ 0 w 8290560"/>
              <a:gd name="connsiteY3" fmla="*/ 5975739 h 5975739"/>
              <a:gd name="connsiteX4" fmla="*/ 60960 w 8290560"/>
              <a:gd name="connsiteY4" fmla="*/ 0 h 59757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0560" h="5975739">
                <a:moveTo>
                  <a:pt x="60960" y="0"/>
                </a:moveTo>
                <a:lnTo>
                  <a:pt x="8290560" y="0"/>
                </a:lnTo>
                <a:lnTo>
                  <a:pt x="8264434" y="5949613"/>
                </a:lnTo>
                <a:lnTo>
                  <a:pt x="0" y="5975739"/>
                </a:lnTo>
                <a:lnTo>
                  <a:pt x="6096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endParaRPr lang="en-US" altLang="en-US" sz="800" b="1" dirty="0">
              <a:solidFill>
                <a:schemeClr val="tx2"/>
              </a:solidFill>
            </a:endParaRPr>
          </a:p>
          <a:p>
            <a:pPr>
              <a:spcBef>
                <a:spcPct val="0"/>
              </a:spcBef>
              <a:buNone/>
            </a:pPr>
            <a:r>
              <a:rPr lang="en-US" altLang="en-US" sz="2400" b="1" u="sng" dirty="0">
                <a:solidFill>
                  <a:schemeClr val="tx2"/>
                </a:solidFill>
              </a:rPr>
              <a:t>Department of Transportation (DOT)</a:t>
            </a:r>
          </a:p>
          <a:p>
            <a:pPr>
              <a:spcBef>
                <a:spcPct val="0"/>
              </a:spcBef>
              <a:buNone/>
            </a:pPr>
            <a:endParaRPr lang="en-US" altLang="en-US" sz="800" b="1" u="sng" dirty="0">
              <a:solidFill>
                <a:schemeClr val="tx2"/>
              </a:solidFill>
            </a:endParaRPr>
          </a:p>
          <a:p>
            <a:pPr marL="288925" indent="-288925">
              <a:spcBef>
                <a:spcPct val="0"/>
              </a:spcBef>
            </a:pPr>
            <a:r>
              <a:rPr lang="en-US" altLang="en-US" sz="1800" b="1" dirty="0">
                <a:solidFill>
                  <a:schemeClr val="tx2"/>
                </a:solidFill>
              </a:rPr>
              <a:t>Staff at DOT indicated that it generally relies on fund-level statements or its own reporting forms</a:t>
            </a:r>
          </a:p>
          <a:p>
            <a:pPr marL="342900" indent="-342900">
              <a:spcBef>
                <a:spcPct val="0"/>
              </a:spcBef>
            </a:pPr>
            <a:endParaRPr lang="en-US" altLang="en-US" sz="1800" b="1" dirty="0">
              <a:solidFill>
                <a:schemeClr val="tx2"/>
              </a:solidFill>
            </a:endParaRPr>
          </a:p>
          <a:p>
            <a:pPr marL="288925" indent="-288925">
              <a:spcBef>
                <a:spcPct val="0"/>
              </a:spcBef>
            </a:pPr>
            <a:r>
              <a:rPr lang="en-US" altLang="en-US" sz="1800" b="1" dirty="0">
                <a:solidFill>
                  <a:schemeClr val="tx2"/>
                </a:solidFill>
              </a:rPr>
              <a:t>Staff indicated that it needs footnotes, combining schedules, and audit reporting</a:t>
            </a:r>
          </a:p>
          <a:p>
            <a:pPr marL="1031875" lvl="1" indent="-288925">
              <a:spcBef>
                <a:spcPct val="0"/>
              </a:spcBef>
            </a:pPr>
            <a:r>
              <a:rPr lang="en-US" altLang="en-US" sz="1400" b="1" dirty="0">
                <a:solidFill>
                  <a:schemeClr val="tx2"/>
                </a:solidFill>
              </a:rPr>
              <a:t>Particularly for monitoring activities, including for the contract compliance audits that its audit function performs</a:t>
            </a:r>
          </a:p>
          <a:p>
            <a:pPr marL="342900" indent="-342900">
              <a:spcBef>
                <a:spcPct val="0"/>
              </a:spcBef>
            </a:pPr>
            <a:endParaRPr lang="en-US" altLang="en-US" sz="1800" b="1" dirty="0">
              <a:solidFill>
                <a:schemeClr val="tx2"/>
              </a:solidFill>
            </a:endParaRPr>
          </a:p>
          <a:p>
            <a:pPr marL="288925" indent="-288925">
              <a:spcBef>
                <a:spcPct val="0"/>
              </a:spcBef>
            </a:pPr>
            <a:r>
              <a:rPr lang="en-US" altLang="en-US" sz="1800" b="1" dirty="0">
                <a:solidFill>
                  <a:schemeClr val="tx2"/>
                </a:solidFill>
              </a:rPr>
              <a:t>Staff indicated that government-wide information, such as pension liabilities, capital assets, long-term debt, and discretely presented component units, is not useful</a:t>
            </a:r>
          </a:p>
          <a:p>
            <a:pPr marL="1031875" lvl="1" indent="-288925">
              <a:spcBef>
                <a:spcPct val="0"/>
              </a:spcBef>
            </a:pPr>
            <a:r>
              <a:rPr lang="en-US" altLang="en-US" sz="1400" b="1" dirty="0">
                <a:solidFill>
                  <a:schemeClr val="tx2"/>
                </a:solidFill>
              </a:rPr>
              <a:t>Staff indicated that if this information is needed, it will obtain it through other means</a:t>
            </a:r>
          </a:p>
          <a:p>
            <a:pPr marL="1031875" lvl="1" indent="-288925">
              <a:spcBef>
                <a:spcPct val="0"/>
              </a:spcBef>
            </a:pPr>
            <a:r>
              <a:rPr lang="en-US" altLang="en-US" sz="1400" b="1" dirty="0">
                <a:solidFill>
                  <a:schemeClr val="tx2"/>
                </a:solidFill>
              </a:rPr>
              <a:t>DOT maintains its own capital asset database, which is not derived from information presented in the financial report</a:t>
            </a:r>
          </a:p>
          <a:p>
            <a:pPr marL="285750" indent="-285750">
              <a:spcBef>
                <a:spcPct val="0"/>
              </a:spcBef>
            </a:pPr>
            <a:endParaRPr lang="en-US" altLang="en-US" sz="1800" b="1" dirty="0">
              <a:solidFill>
                <a:schemeClr val="tx2"/>
              </a:solidFill>
            </a:endParaRPr>
          </a:p>
        </p:txBody>
      </p:sp>
    </p:spTree>
    <p:extLst>
      <p:ext uri="{BB962C8B-B14F-4D97-AF65-F5344CB8AC3E}">
        <p14:creationId xmlns:p14="http://schemas.microsoft.com/office/powerpoint/2010/main" val="36171706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 y="152400"/>
            <a:ext cx="8382000" cy="609600"/>
          </a:xfrm>
          <a:gradFill>
            <a:gsLst>
              <a:gs pos="0">
                <a:schemeClr val="accent4"/>
              </a:gs>
              <a:gs pos="75000">
                <a:schemeClr val="bg1">
                  <a:shade val="100000"/>
                  <a:satMod val="115000"/>
                </a:schemeClr>
              </a:gs>
              <a:gs pos="100000">
                <a:schemeClr val="bg1">
                  <a:shade val="70000"/>
                  <a:satMod val="130000"/>
                </a:schemeClr>
              </a:gs>
            </a:gsLst>
            <a:path path="circle">
              <a:fillToRect l="20000" t="50000" r="100000" b="50000"/>
            </a:path>
          </a:gradFill>
        </p:spPr>
        <p:txBody>
          <a:bodyPr rtlCol="0">
            <a:noAutofit/>
          </a:bodyPr>
          <a:lstStyle/>
          <a:p>
            <a:pPr eaLnBrk="1" fontAlgn="auto" hangingPunct="1">
              <a:spcAft>
                <a:spcPts val="0"/>
              </a:spcAft>
              <a:defRPr/>
            </a:pPr>
            <a:r>
              <a:rPr lang="en-US" sz="3600" b="1" dirty="0"/>
              <a:t>Stakeholders</a:t>
            </a:r>
          </a:p>
        </p:txBody>
      </p:sp>
      <p:sp>
        <p:nvSpPr>
          <p:cNvPr id="4100" name="TextBox 8"/>
          <p:cNvSpPr txBox="1">
            <a:spLocks noChangeArrowheads="1"/>
          </p:cNvSpPr>
          <p:nvPr/>
        </p:nvSpPr>
        <p:spPr bwMode="auto">
          <a:xfrm>
            <a:off x="304800" y="762000"/>
            <a:ext cx="8077200" cy="4585871"/>
          </a:xfrm>
          <a:custGeom>
            <a:avLst/>
            <a:gdLst>
              <a:gd name="connsiteX0" fmla="*/ 0 w 8229600"/>
              <a:gd name="connsiteY0" fmla="*/ 0 h 6924973"/>
              <a:gd name="connsiteX1" fmla="*/ 8229600 w 8229600"/>
              <a:gd name="connsiteY1" fmla="*/ 0 h 6924973"/>
              <a:gd name="connsiteX2" fmla="*/ 8229600 w 8229600"/>
              <a:gd name="connsiteY2" fmla="*/ 6924973 h 6924973"/>
              <a:gd name="connsiteX3" fmla="*/ 0 w 8229600"/>
              <a:gd name="connsiteY3" fmla="*/ 6924973 h 6924973"/>
              <a:gd name="connsiteX4" fmla="*/ 0 w 8229600"/>
              <a:gd name="connsiteY4" fmla="*/ 0 h 6924973"/>
              <a:gd name="connsiteX0" fmla="*/ 0 w 8255725"/>
              <a:gd name="connsiteY0" fmla="*/ 0 h 6924973"/>
              <a:gd name="connsiteX1" fmla="*/ 8229600 w 8255725"/>
              <a:gd name="connsiteY1" fmla="*/ 0 h 6924973"/>
              <a:gd name="connsiteX2" fmla="*/ 8255725 w 8255725"/>
              <a:gd name="connsiteY2" fmla="*/ 5818985 h 6924973"/>
              <a:gd name="connsiteX3" fmla="*/ 0 w 8255725"/>
              <a:gd name="connsiteY3" fmla="*/ 6924973 h 6924973"/>
              <a:gd name="connsiteX4" fmla="*/ 0 w 8255725"/>
              <a:gd name="connsiteY4" fmla="*/ 0 h 6924973"/>
              <a:gd name="connsiteX0" fmla="*/ 60960 w 8316685"/>
              <a:gd name="connsiteY0" fmla="*/ 0 h 5975739"/>
              <a:gd name="connsiteX1" fmla="*/ 8290560 w 8316685"/>
              <a:gd name="connsiteY1" fmla="*/ 0 h 5975739"/>
              <a:gd name="connsiteX2" fmla="*/ 8316685 w 8316685"/>
              <a:gd name="connsiteY2" fmla="*/ 5818985 h 5975739"/>
              <a:gd name="connsiteX3" fmla="*/ 0 w 8316685"/>
              <a:gd name="connsiteY3" fmla="*/ 5975739 h 5975739"/>
              <a:gd name="connsiteX4" fmla="*/ 60960 w 8316685"/>
              <a:gd name="connsiteY4" fmla="*/ 0 h 5975739"/>
              <a:gd name="connsiteX0" fmla="*/ 60960 w 8290560"/>
              <a:gd name="connsiteY0" fmla="*/ 0 h 5975739"/>
              <a:gd name="connsiteX1" fmla="*/ 8290560 w 8290560"/>
              <a:gd name="connsiteY1" fmla="*/ 0 h 5975739"/>
              <a:gd name="connsiteX2" fmla="*/ 8264434 w 8290560"/>
              <a:gd name="connsiteY2" fmla="*/ 5949613 h 5975739"/>
              <a:gd name="connsiteX3" fmla="*/ 0 w 8290560"/>
              <a:gd name="connsiteY3" fmla="*/ 5975739 h 5975739"/>
              <a:gd name="connsiteX4" fmla="*/ 60960 w 8290560"/>
              <a:gd name="connsiteY4" fmla="*/ 0 h 59757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0560" h="5975739">
                <a:moveTo>
                  <a:pt x="60960" y="0"/>
                </a:moveTo>
                <a:lnTo>
                  <a:pt x="8290560" y="0"/>
                </a:lnTo>
                <a:lnTo>
                  <a:pt x="8264434" y="5949613"/>
                </a:lnTo>
                <a:lnTo>
                  <a:pt x="0" y="5975739"/>
                </a:lnTo>
                <a:lnTo>
                  <a:pt x="6096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endParaRPr lang="en-US" altLang="en-US" sz="800" b="1" dirty="0">
              <a:solidFill>
                <a:schemeClr val="tx2"/>
              </a:solidFill>
            </a:endParaRPr>
          </a:p>
          <a:p>
            <a:pPr>
              <a:spcBef>
                <a:spcPct val="0"/>
              </a:spcBef>
              <a:buNone/>
            </a:pPr>
            <a:r>
              <a:rPr lang="en-US" altLang="en-US" sz="2400" b="1" u="sng" dirty="0">
                <a:solidFill>
                  <a:schemeClr val="tx2"/>
                </a:solidFill>
              </a:rPr>
              <a:t>Bond Counsel and Bankers</a:t>
            </a:r>
          </a:p>
          <a:p>
            <a:pPr>
              <a:spcBef>
                <a:spcPct val="0"/>
              </a:spcBef>
              <a:buNone/>
            </a:pPr>
            <a:endParaRPr lang="en-US" altLang="en-US" sz="800" b="1" u="sng" dirty="0">
              <a:solidFill>
                <a:schemeClr val="tx2"/>
              </a:solidFill>
            </a:endParaRPr>
          </a:p>
          <a:p>
            <a:pPr marL="288925" indent="-288925">
              <a:spcBef>
                <a:spcPct val="0"/>
              </a:spcBef>
            </a:pPr>
            <a:r>
              <a:rPr lang="en-US" altLang="en-US" sz="1800" b="1" dirty="0">
                <a:solidFill>
                  <a:schemeClr val="tx2"/>
                </a:solidFill>
              </a:rPr>
              <a:t>Communications with bond counsel have indicated that there are too many variables involved when establishing the terms of a bond issuance to make a prediction about impact of non-GAAP financial statements on the issuance</a:t>
            </a:r>
          </a:p>
          <a:p>
            <a:pPr marL="1085850" lvl="1" indent="-342900">
              <a:spcBef>
                <a:spcPct val="0"/>
              </a:spcBef>
            </a:pPr>
            <a:r>
              <a:rPr lang="en-US" altLang="en-US" sz="1400" b="1" dirty="0">
                <a:solidFill>
                  <a:schemeClr val="tx2"/>
                </a:solidFill>
              </a:rPr>
              <a:t>Often depends on what kind of bond (e.g., revenue or general-obligation bond), who the bonds are sold to (governmental entity/private buyer), and the concerns of the buyer.</a:t>
            </a:r>
          </a:p>
          <a:p>
            <a:pPr marL="1085850" lvl="1" indent="-342900">
              <a:spcBef>
                <a:spcPct val="0"/>
              </a:spcBef>
            </a:pPr>
            <a:r>
              <a:rPr lang="en-US" altLang="en-US" sz="1400" b="1" dirty="0">
                <a:solidFill>
                  <a:schemeClr val="tx2"/>
                </a:solidFill>
              </a:rPr>
              <a:t>If necessary, bond convents can require GAAP reporting</a:t>
            </a:r>
          </a:p>
          <a:p>
            <a:pPr marL="1085850" lvl="1" indent="-342900">
              <a:spcBef>
                <a:spcPct val="0"/>
              </a:spcBef>
            </a:pPr>
            <a:endParaRPr lang="en-US" altLang="en-US" sz="1400" b="1" dirty="0">
              <a:solidFill>
                <a:schemeClr val="tx2"/>
              </a:solidFill>
            </a:endParaRPr>
          </a:p>
          <a:p>
            <a:pPr marL="288925" indent="-288925">
              <a:spcBef>
                <a:spcPct val="0"/>
              </a:spcBef>
            </a:pPr>
            <a:r>
              <a:rPr lang="en-US" altLang="en-US" sz="1800" b="1" dirty="0">
                <a:solidFill>
                  <a:schemeClr val="tx2"/>
                </a:solidFill>
              </a:rPr>
              <a:t>Interviews with banks/private lenders have indicated a preference for NON-GAAP information, such as evidence that the entity has properly</a:t>
            </a:r>
          </a:p>
          <a:p>
            <a:pPr marL="1085850" lvl="1" indent="-342900">
              <a:spcBef>
                <a:spcPct val="0"/>
              </a:spcBef>
            </a:pPr>
            <a:r>
              <a:rPr lang="en-US" altLang="en-US" sz="1400" b="1" dirty="0">
                <a:solidFill>
                  <a:schemeClr val="tx2"/>
                </a:solidFill>
              </a:rPr>
              <a:t>budgeted debt service payments</a:t>
            </a:r>
          </a:p>
          <a:p>
            <a:pPr marL="1085850" lvl="1" indent="-342900">
              <a:spcBef>
                <a:spcPct val="0"/>
              </a:spcBef>
            </a:pPr>
            <a:r>
              <a:rPr lang="en-US" altLang="en-US" sz="1400" b="1" dirty="0">
                <a:solidFill>
                  <a:schemeClr val="tx2"/>
                </a:solidFill>
              </a:rPr>
              <a:t>prepared A/R aging reports</a:t>
            </a:r>
          </a:p>
          <a:p>
            <a:pPr marL="1085850" lvl="1" indent="-342900">
              <a:spcBef>
                <a:spcPct val="0"/>
              </a:spcBef>
            </a:pPr>
            <a:r>
              <a:rPr lang="en-US" altLang="en-US" sz="1400" b="1" dirty="0">
                <a:solidFill>
                  <a:schemeClr val="tx2"/>
                </a:solidFill>
              </a:rPr>
              <a:t>developed proper rate schedules</a:t>
            </a:r>
          </a:p>
          <a:p>
            <a:pPr marL="1085850" lvl="1" indent="-342900">
              <a:spcBef>
                <a:spcPct val="0"/>
              </a:spcBef>
            </a:pPr>
            <a:endParaRPr lang="en-US" altLang="en-US" sz="1400" b="1" dirty="0">
              <a:solidFill>
                <a:schemeClr val="tx2"/>
              </a:solidFill>
            </a:endParaRPr>
          </a:p>
          <a:p>
            <a:pPr marL="288925" indent="-288925">
              <a:spcBef>
                <a:spcPct val="0"/>
              </a:spcBef>
            </a:pPr>
            <a:r>
              <a:rPr lang="en-US" altLang="en-US" sz="1800" b="1" dirty="0">
                <a:solidFill>
                  <a:schemeClr val="tx2"/>
                </a:solidFill>
              </a:rPr>
              <a:t>Banks/private lenders do not often finance large infrastructure projects for smaller local governments</a:t>
            </a:r>
          </a:p>
          <a:p>
            <a:pPr marL="1031875" lvl="1" indent="-288925">
              <a:spcBef>
                <a:spcPct val="0"/>
              </a:spcBef>
            </a:pPr>
            <a:r>
              <a:rPr lang="en-US" altLang="en-US" sz="1400" b="1" dirty="0">
                <a:solidFill>
                  <a:schemeClr val="tx2"/>
                </a:solidFill>
              </a:rPr>
              <a:t>State/federal programs provide lower-than-market interest rates</a:t>
            </a:r>
          </a:p>
        </p:txBody>
      </p:sp>
    </p:spTree>
    <p:extLst>
      <p:ext uri="{BB962C8B-B14F-4D97-AF65-F5344CB8AC3E}">
        <p14:creationId xmlns:p14="http://schemas.microsoft.com/office/powerpoint/2010/main" val="40231713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 y="152400"/>
            <a:ext cx="8382000" cy="609600"/>
          </a:xfrm>
          <a:gradFill>
            <a:gsLst>
              <a:gs pos="0">
                <a:schemeClr val="accent4"/>
              </a:gs>
              <a:gs pos="75000">
                <a:schemeClr val="bg1">
                  <a:shade val="100000"/>
                  <a:satMod val="115000"/>
                </a:schemeClr>
              </a:gs>
              <a:gs pos="100000">
                <a:schemeClr val="bg1">
                  <a:shade val="70000"/>
                  <a:satMod val="130000"/>
                </a:schemeClr>
              </a:gs>
            </a:gsLst>
            <a:path path="circle">
              <a:fillToRect l="20000" t="50000" r="100000" b="50000"/>
            </a:path>
          </a:gradFill>
        </p:spPr>
        <p:txBody>
          <a:bodyPr rtlCol="0">
            <a:noAutofit/>
          </a:bodyPr>
          <a:lstStyle/>
          <a:p>
            <a:pPr eaLnBrk="1" fontAlgn="auto" hangingPunct="1">
              <a:spcAft>
                <a:spcPts val="0"/>
              </a:spcAft>
              <a:defRPr/>
            </a:pPr>
            <a:r>
              <a:rPr lang="en-US" sz="3600" b="1" dirty="0"/>
              <a:t>Stakeholders</a:t>
            </a:r>
          </a:p>
        </p:txBody>
      </p:sp>
      <p:sp>
        <p:nvSpPr>
          <p:cNvPr id="4100" name="TextBox 8"/>
          <p:cNvSpPr txBox="1">
            <a:spLocks noChangeArrowheads="1"/>
          </p:cNvSpPr>
          <p:nvPr/>
        </p:nvSpPr>
        <p:spPr bwMode="auto">
          <a:xfrm>
            <a:off x="304800" y="762000"/>
            <a:ext cx="8077200" cy="4801314"/>
          </a:xfrm>
          <a:custGeom>
            <a:avLst/>
            <a:gdLst>
              <a:gd name="connsiteX0" fmla="*/ 0 w 8229600"/>
              <a:gd name="connsiteY0" fmla="*/ 0 h 6924973"/>
              <a:gd name="connsiteX1" fmla="*/ 8229600 w 8229600"/>
              <a:gd name="connsiteY1" fmla="*/ 0 h 6924973"/>
              <a:gd name="connsiteX2" fmla="*/ 8229600 w 8229600"/>
              <a:gd name="connsiteY2" fmla="*/ 6924973 h 6924973"/>
              <a:gd name="connsiteX3" fmla="*/ 0 w 8229600"/>
              <a:gd name="connsiteY3" fmla="*/ 6924973 h 6924973"/>
              <a:gd name="connsiteX4" fmla="*/ 0 w 8229600"/>
              <a:gd name="connsiteY4" fmla="*/ 0 h 6924973"/>
              <a:gd name="connsiteX0" fmla="*/ 0 w 8255725"/>
              <a:gd name="connsiteY0" fmla="*/ 0 h 6924973"/>
              <a:gd name="connsiteX1" fmla="*/ 8229600 w 8255725"/>
              <a:gd name="connsiteY1" fmla="*/ 0 h 6924973"/>
              <a:gd name="connsiteX2" fmla="*/ 8255725 w 8255725"/>
              <a:gd name="connsiteY2" fmla="*/ 5818985 h 6924973"/>
              <a:gd name="connsiteX3" fmla="*/ 0 w 8255725"/>
              <a:gd name="connsiteY3" fmla="*/ 6924973 h 6924973"/>
              <a:gd name="connsiteX4" fmla="*/ 0 w 8255725"/>
              <a:gd name="connsiteY4" fmla="*/ 0 h 6924973"/>
              <a:gd name="connsiteX0" fmla="*/ 60960 w 8316685"/>
              <a:gd name="connsiteY0" fmla="*/ 0 h 5975739"/>
              <a:gd name="connsiteX1" fmla="*/ 8290560 w 8316685"/>
              <a:gd name="connsiteY1" fmla="*/ 0 h 5975739"/>
              <a:gd name="connsiteX2" fmla="*/ 8316685 w 8316685"/>
              <a:gd name="connsiteY2" fmla="*/ 5818985 h 5975739"/>
              <a:gd name="connsiteX3" fmla="*/ 0 w 8316685"/>
              <a:gd name="connsiteY3" fmla="*/ 5975739 h 5975739"/>
              <a:gd name="connsiteX4" fmla="*/ 60960 w 8316685"/>
              <a:gd name="connsiteY4" fmla="*/ 0 h 5975739"/>
              <a:gd name="connsiteX0" fmla="*/ 60960 w 8290560"/>
              <a:gd name="connsiteY0" fmla="*/ 0 h 5975739"/>
              <a:gd name="connsiteX1" fmla="*/ 8290560 w 8290560"/>
              <a:gd name="connsiteY1" fmla="*/ 0 h 5975739"/>
              <a:gd name="connsiteX2" fmla="*/ 8264434 w 8290560"/>
              <a:gd name="connsiteY2" fmla="*/ 5949613 h 5975739"/>
              <a:gd name="connsiteX3" fmla="*/ 0 w 8290560"/>
              <a:gd name="connsiteY3" fmla="*/ 5975739 h 5975739"/>
              <a:gd name="connsiteX4" fmla="*/ 60960 w 8290560"/>
              <a:gd name="connsiteY4" fmla="*/ 0 h 59757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0560" h="5975739">
                <a:moveTo>
                  <a:pt x="60960" y="0"/>
                </a:moveTo>
                <a:lnTo>
                  <a:pt x="8290560" y="0"/>
                </a:lnTo>
                <a:lnTo>
                  <a:pt x="8264434" y="5949613"/>
                </a:lnTo>
                <a:lnTo>
                  <a:pt x="0" y="5975739"/>
                </a:lnTo>
                <a:lnTo>
                  <a:pt x="6096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endParaRPr lang="en-US" altLang="en-US" sz="800" b="1" dirty="0">
              <a:solidFill>
                <a:schemeClr val="tx2"/>
              </a:solidFill>
            </a:endParaRPr>
          </a:p>
          <a:p>
            <a:pPr>
              <a:spcBef>
                <a:spcPct val="0"/>
              </a:spcBef>
              <a:buNone/>
            </a:pPr>
            <a:r>
              <a:rPr lang="en-US" altLang="en-US" sz="2400" b="1" u="sng" dirty="0">
                <a:solidFill>
                  <a:schemeClr val="tx2"/>
                </a:solidFill>
              </a:rPr>
              <a:t>Select Counties, Cities, and Towns</a:t>
            </a:r>
          </a:p>
          <a:p>
            <a:pPr>
              <a:spcBef>
                <a:spcPct val="0"/>
              </a:spcBef>
              <a:buNone/>
            </a:pPr>
            <a:endParaRPr lang="en-US" altLang="en-US" sz="1800" b="1" u="sng" dirty="0">
              <a:solidFill>
                <a:schemeClr val="tx2"/>
              </a:solidFill>
            </a:endParaRPr>
          </a:p>
          <a:p>
            <a:pPr marL="288925" indent="-288925">
              <a:spcBef>
                <a:spcPct val="0"/>
              </a:spcBef>
            </a:pPr>
            <a:r>
              <a:rPr lang="en-US" altLang="en-US" sz="1800" b="1" dirty="0">
                <a:solidFill>
                  <a:schemeClr val="tx2"/>
                </a:solidFill>
              </a:rPr>
              <a:t>We  surveyed 26 counties, cities, and towns and received comments from 16</a:t>
            </a:r>
          </a:p>
          <a:p>
            <a:pPr marL="1085850" lvl="1" indent="-342900">
              <a:spcBef>
                <a:spcPct val="0"/>
              </a:spcBef>
            </a:pPr>
            <a:r>
              <a:rPr lang="en-US" altLang="en-US" sz="1400" b="1" dirty="0">
                <a:solidFill>
                  <a:schemeClr val="tx2"/>
                </a:solidFill>
              </a:rPr>
              <a:t>From every region of the state and from entities near the population of 2,500</a:t>
            </a:r>
          </a:p>
          <a:p>
            <a:pPr marL="1085850" lvl="1" indent="-342900">
              <a:spcBef>
                <a:spcPct val="0"/>
              </a:spcBef>
            </a:pPr>
            <a:endParaRPr lang="en-US" altLang="en-US" sz="1400" b="1" dirty="0">
              <a:solidFill>
                <a:schemeClr val="tx2"/>
              </a:solidFill>
            </a:endParaRPr>
          </a:p>
          <a:p>
            <a:pPr marL="288925" indent="-288925">
              <a:spcBef>
                <a:spcPct val="0"/>
              </a:spcBef>
            </a:pPr>
            <a:r>
              <a:rPr lang="en-US" altLang="en-US" sz="1800" b="1" dirty="0">
                <a:solidFill>
                  <a:schemeClr val="tx2"/>
                </a:solidFill>
              </a:rPr>
              <a:t>53% of respondents indicated they would stay with GAAP reporting if given the option of a regulatory basis</a:t>
            </a:r>
          </a:p>
          <a:p>
            <a:pPr marL="1085850" lvl="1" indent="-342900">
              <a:spcBef>
                <a:spcPct val="0"/>
              </a:spcBef>
            </a:pPr>
            <a:r>
              <a:rPr lang="en-US" altLang="en-US" sz="1400" b="1" dirty="0">
                <a:solidFill>
                  <a:schemeClr val="tx2"/>
                </a:solidFill>
              </a:rPr>
              <a:t>Some have current continuing disclosure requirements that require GAAP financial statements</a:t>
            </a:r>
          </a:p>
          <a:p>
            <a:pPr marL="1085850" lvl="1" indent="-342900">
              <a:spcBef>
                <a:spcPct val="0"/>
              </a:spcBef>
            </a:pPr>
            <a:r>
              <a:rPr lang="en-US" altLang="en-US" sz="1400" b="1" dirty="0">
                <a:solidFill>
                  <a:schemeClr val="tx2"/>
                </a:solidFill>
              </a:rPr>
              <a:t>One Town, for example, has revenue and general-obligation bonds that would prevent it taking the option for approximately 15 years</a:t>
            </a:r>
          </a:p>
          <a:p>
            <a:pPr marL="342900" indent="-342900">
              <a:spcBef>
                <a:spcPct val="0"/>
              </a:spcBef>
            </a:pPr>
            <a:endParaRPr lang="en-US" altLang="en-US" sz="1800" b="1" dirty="0">
              <a:solidFill>
                <a:schemeClr val="tx2"/>
              </a:solidFill>
            </a:endParaRPr>
          </a:p>
          <a:p>
            <a:pPr marL="288925" indent="-288925">
              <a:spcBef>
                <a:spcPct val="0"/>
              </a:spcBef>
            </a:pPr>
            <a:r>
              <a:rPr lang="en-US" altLang="en-US" sz="1800" b="1" dirty="0">
                <a:solidFill>
                  <a:schemeClr val="tx2"/>
                </a:solidFill>
              </a:rPr>
              <a:t>81% indicated OPEB/Pension liabilities are “not at all” useful for budgeting or decision-making processes</a:t>
            </a:r>
          </a:p>
          <a:p>
            <a:pPr marL="342900" indent="-342900">
              <a:spcBef>
                <a:spcPct val="0"/>
              </a:spcBef>
            </a:pPr>
            <a:endParaRPr lang="en-US" altLang="en-US" sz="1800" b="1" dirty="0">
              <a:solidFill>
                <a:schemeClr val="tx2"/>
              </a:solidFill>
            </a:endParaRPr>
          </a:p>
          <a:p>
            <a:pPr marL="288925" indent="-288925">
              <a:spcBef>
                <a:spcPct val="0"/>
              </a:spcBef>
            </a:pPr>
            <a:r>
              <a:rPr lang="en-US" altLang="en-US" sz="1800" b="1" dirty="0">
                <a:solidFill>
                  <a:schemeClr val="tx2"/>
                </a:solidFill>
              </a:rPr>
              <a:t>56% indicated they pay a contractor to prepare financial statements</a:t>
            </a:r>
          </a:p>
          <a:p>
            <a:pPr marL="342900" indent="-342900">
              <a:spcBef>
                <a:spcPct val="0"/>
              </a:spcBef>
            </a:pPr>
            <a:endParaRPr lang="en-US" altLang="en-US" sz="1800" b="1" dirty="0">
              <a:solidFill>
                <a:schemeClr val="tx2"/>
              </a:solidFill>
            </a:endParaRPr>
          </a:p>
        </p:txBody>
      </p:sp>
    </p:spTree>
    <p:extLst>
      <p:ext uri="{BB962C8B-B14F-4D97-AF65-F5344CB8AC3E}">
        <p14:creationId xmlns:p14="http://schemas.microsoft.com/office/powerpoint/2010/main" val="7183820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 y="152400"/>
            <a:ext cx="8382000" cy="609600"/>
          </a:xfrm>
          <a:gradFill>
            <a:gsLst>
              <a:gs pos="0">
                <a:schemeClr val="accent4"/>
              </a:gs>
              <a:gs pos="75000">
                <a:schemeClr val="bg1">
                  <a:shade val="100000"/>
                  <a:satMod val="115000"/>
                </a:schemeClr>
              </a:gs>
              <a:gs pos="100000">
                <a:schemeClr val="bg1">
                  <a:shade val="70000"/>
                  <a:satMod val="130000"/>
                </a:schemeClr>
              </a:gs>
            </a:gsLst>
            <a:path path="circle">
              <a:fillToRect l="20000" t="50000" r="100000" b="50000"/>
            </a:path>
          </a:gradFill>
        </p:spPr>
        <p:txBody>
          <a:bodyPr rtlCol="0">
            <a:noAutofit/>
          </a:bodyPr>
          <a:lstStyle/>
          <a:p>
            <a:pPr eaLnBrk="1" fontAlgn="auto" hangingPunct="1">
              <a:spcAft>
                <a:spcPts val="0"/>
              </a:spcAft>
              <a:defRPr/>
            </a:pPr>
            <a:r>
              <a:rPr lang="en-US" sz="3600" b="1" dirty="0"/>
              <a:t>Stakeholders</a:t>
            </a:r>
          </a:p>
        </p:txBody>
      </p:sp>
      <p:sp>
        <p:nvSpPr>
          <p:cNvPr id="4100" name="TextBox 8"/>
          <p:cNvSpPr txBox="1">
            <a:spLocks noChangeArrowheads="1"/>
          </p:cNvSpPr>
          <p:nvPr/>
        </p:nvSpPr>
        <p:spPr bwMode="auto">
          <a:xfrm>
            <a:off x="304800" y="762000"/>
            <a:ext cx="8077200" cy="5201424"/>
          </a:xfrm>
          <a:custGeom>
            <a:avLst/>
            <a:gdLst>
              <a:gd name="connsiteX0" fmla="*/ 0 w 8229600"/>
              <a:gd name="connsiteY0" fmla="*/ 0 h 6924973"/>
              <a:gd name="connsiteX1" fmla="*/ 8229600 w 8229600"/>
              <a:gd name="connsiteY1" fmla="*/ 0 h 6924973"/>
              <a:gd name="connsiteX2" fmla="*/ 8229600 w 8229600"/>
              <a:gd name="connsiteY2" fmla="*/ 6924973 h 6924973"/>
              <a:gd name="connsiteX3" fmla="*/ 0 w 8229600"/>
              <a:gd name="connsiteY3" fmla="*/ 6924973 h 6924973"/>
              <a:gd name="connsiteX4" fmla="*/ 0 w 8229600"/>
              <a:gd name="connsiteY4" fmla="*/ 0 h 6924973"/>
              <a:gd name="connsiteX0" fmla="*/ 0 w 8255725"/>
              <a:gd name="connsiteY0" fmla="*/ 0 h 6924973"/>
              <a:gd name="connsiteX1" fmla="*/ 8229600 w 8255725"/>
              <a:gd name="connsiteY1" fmla="*/ 0 h 6924973"/>
              <a:gd name="connsiteX2" fmla="*/ 8255725 w 8255725"/>
              <a:gd name="connsiteY2" fmla="*/ 5818985 h 6924973"/>
              <a:gd name="connsiteX3" fmla="*/ 0 w 8255725"/>
              <a:gd name="connsiteY3" fmla="*/ 6924973 h 6924973"/>
              <a:gd name="connsiteX4" fmla="*/ 0 w 8255725"/>
              <a:gd name="connsiteY4" fmla="*/ 0 h 6924973"/>
              <a:gd name="connsiteX0" fmla="*/ 60960 w 8316685"/>
              <a:gd name="connsiteY0" fmla="*/ 0 h 5975739"/>
              <a:gd name="connsiteX1" fmla="*/ 8290560 w 8316685"/>
              <a:gd name="connsiteY1" fmla="*/ 0 h 5975739"/>
              <a:gd name="connsiteX2" fmla="*/ 8316685 w 8316685"/>
              <a:gd name="connsiteY2" fmla="*/ 5818985 h 5975739"/>
              <a:gd name="connsiteX3" fmla="*/ 0 w 8316685"/>
              <a:gd name="connsiteY3" fmla="*/ 5975739 h 5975739"/>
              <a:gd name="connsiteX4" fmla="*/ 60960 w 8316685"/>
              <a:gd name="connsiteY4" fmla="*/ 0 h 5975739"/>
              <a:gd name="connsiteX0" fmla="*/ 60960 w 8290560"/>
              <a:gd name="connsiteY0" fmla="*/ 0 h 5975739"/>
              <a:gd name="connsiteX1" fmla="*/ 8290560 w 8290560"/>
              <a:gd name="connsiteY1" fmla="*/ 0 h 5975739"/>
              <a:gd name="connsiteX2" fmla="*/ 8264434 w 8290560"/>
              <a:gd name="connsiteY2" fmla="*/ 5949613 h 5975739"/>
              <a:gd name="connsiteX3" fmla="*/ 0 w 8290560"/>
              <a:gd name="connsiteY3" fmla="*/ 5975739 h 5975739"/>
              <a:gd name="connsiteX4" fmla="*/ 60960 w 8290560"/>
              <a:gd name="connsiteY4" fmla="*/ 0 h 59757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0560" h="5975739">
                <a:moveTo>
                  <a:pt x="60960" y="0"/>
                </a:moveTo>
                <a:lnTo>
                  <a:pt x="8290560" y="0"/>
                </a:lnTo>
                <a:lnTo>
                  <a:pt x="8264434" y="5949613"/>
                </a:lnTo>
                <a:lnTo>
                  <a:pt x="0" y="5975739"/>
                </a:lnTo>
                <a:lnTo>
                  <a:pt x="6096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endParaRPr lang="en-US" altLang="en-US" sz="800" b="1" dirty="0">
              <a:solidFill>
                <a:schemeClr val="tx2"/>
              </a:solidFill>
            </a:endParaRPr>
          </a:p>
          <a:p>
            <a:pPr>
              <a:spcBef>
                <a:spcPct val="0"/>
              </a:spcBef>
              <a:buNone/>
            </a:pPr>
            <a:r>
              <a:rPr lang="en-US" altLang="en-US" sz="2400" b="1" u="sng" dirty="0">
                <a:solidFill>
                  <a:schemeClr val="tx2"/>
                </a:solidFill>
              </a:rPr>
              <a:t>Select Counties, Cities, and Towns</a:t>
            </a:r>
          </a:p>
          <a:p>
            <a:pPr>
              <a:spcBef>
                <a:spcPct val="0"/>
              </a:spcBef>
              <a:buNone/>
            </a:pPr>
            <a:endParaRPr lang="en-US" altLang="en-US" sz="800" b="1" u="sng" dirty="0">
              <a:solidFill>
                <a:schemeClr val="tx2"/>
              </a:solidFill>
            </a:endParaRPr>
          </a:p>
          <a:p>
            <a:pPr marL="288925" indent="-288925">
              <a:spcBef>
                <a:spcPct val="0"/>
              </a:spcBef>
            </a:pPr>
            <a:r>
              <a:rPr lang="en-US" altLang="en-US" sz="1800" b="1" dirty="0">
                <a:solidFill>
                  <a:schemeClr val="tx2"/>
                </a:solidFill>
              </a:rPr>
              <a:t>Common concerns: </a:t>
            </a:r>
          </a:p>
          <a:p>
            <a:pPr marL="1085850" lvl="1" indent="-342900">
              <a:spcBef>
                <a:spcPct val="0"/>
              </a:spcBef>
            </a:pPr>
            <a:r>
              <a:rPr lang="en-US" altLang="en-US" sz="1400" b="1" dirty="0">
                <a:solidFill>
                  <a:schemeClr val="tx2"/>
                </a:solidFill>
              </a:rPr>
              <a:t>A number of entities expressed the concern about the uncertainty of whether the adverse opinion on GAAP presentation would be frowned upon by granting/lending institutions</a:t>
            </a:r>
          </a:p>
          <a:p>
            <a:pPr marL="1085850" lvl="1" indent="-342900">
              <a:spcBef>
                <a:spcPct val="0"/>
              </a:spcBef>
            </a:pPr>
            <a:r>
              <a:rPr lang="en-US" altLang="en-US" sz="1400" b="1" dirty="0">
                <a:solidFill>
                  <a:schemeClr val="tx2"/>
                </a:solidFill>
              </a:rPr>
              <a:t>A number of entities expressed concern about whether they would run afoul of bond/grant requirements</a:t>
            </a:r>
          </a:p>
          <a:p>
            <a:pPr marL="1085850" lvl="1" indent="-342900">
              <a:spcBef>
                <a:spcPct val="0"/>
              </a:spcBef>
            </a:pPr>
            <a:r>
              <a:rPr lang="en-US" altLang="en-US" sz="1400" b="1" dirty="0">
                <a:solidFill>
                  <a:schemeClr val="tx2"/>
                </a:solidFill>
              </a:rPr>
              <a:t>Local governments will be responsible for their decision and should consider the costs and benefits of reporting on the regulatory basis before applying for it</a:t>
            </a:r>
          </a:p>
          <a:p>
            <a:pPr marL="342900" indent="-342900">
              <a:spcBef>
                <a:spcPct val="0"/>
              </a:spcBef>
            </a:pPr>
            <a:endParaRPr lang="en-US" altLang="en-US" sz="1800" b="1" dirty="0">
              <a:solidFill>
                <a:schemeClr val="tx2"/>
              </a:solidFill>
            </a:endParaRPr>
          </a:p>
          <a:p>
            <a:pPr marL="342900" indent="-342900">
              <a:spcBef>
                <a:spcPct val="0"/>
              </a:spcBef>
            </a:pPr>
            <a:r>
              <a:rPr lang="en-US" altLang="en-US" sz="1800" b="1" dirty="0">
                <a:solidFill>
                  <a:schemeClr val="tx2"/>
                </a:solidFill>
              </a:rPr>
              <a:t>One City indicated that it had a new clerk quit because the requirements of the annual report are so complex</a:t>
            </a:r>
          </a:p>
          <a:p>
            <a:pPr marL="342900" indent="-342900">
              <a:spcBef>
                <a:spcPct val="0"/>
              </a:spcBef>
            </a:pPr>
            <a:endParaRPr lang="en-US" altLang="en-US" sz="1800" b="1" dirty="0">
              <a:solidFill>
                <a:schemeClr val="tx2"/>
              </a:solidFill>
            </a:endParaRPr>
          </a:p>
          <a:p>
            <a:pPr marL="342900" indent="-342900">
              <a:spcBef>
                <a:spcPct val="0"/>
              </a:spcBef>
            </a:pPr>
            <a:r>
              <a:rPr lang="en-US" altLang="en-US" sz="1800" b="1" dirty="0">
                <a:solidFill>
                  <a:schemeClr val="tx2"/>
                </a:solidFill>
              </a:rPr>
              <a:t>One City indicated that it is difficult to recruit staff with sufficient capacity to avoid an audit finding regarding staff knowledge, skills and abilities.</a:t>
            </a:r>
          </a:p>
          <a:p>
            <a:pPr marL="1085850" lvl="1" indent="-342900">
              <a:spcBef>
                <a:spcPct val="0"/>
              </a:spcBef>
            </a:pPr>
            <a:r>
              <a:rPr lang="en-US" altLang="en-US" sz="1400" b="1" dirty="0">
                <a:solidFill>
                  <a:schemeClr val="tx2"/>
                </a:solidFill>
              </a:rPr>
              <a:t>It indicated the regulatory basis report might avoid these kinds of capacity findings</a:t>
            </a:r>
          </a:p>
          <a:p>
            <a:pPr marL="1085850" lvl="1" indent="-342900">
              <a:spcBef>
                <a:spcPct val="0"/>
              </a:spcBef>
            </a:pPr>
            <a:r>
              <a:rPr lang="en-US" altLang="en-US" sz="1400" b="1" dirty="0">
                <a:solidFill>
                  <a:schemeClr val="tx2"/>
                </a:solidFill>
              </a:rPr>
              <a:t>We cannot affirm this possibility due to the role of auditor judgment</a:t>
            </a:r>
          </a:p>
          <a:p>
            <a:pPr marL="342900" indent="-342900">
              <a:spcBef>
                <a:spcPct val="0"/>
              </a:spcBef>
            </a:pPr>
            <a:endParaRPr lang="en-US" altLang="en-US" sz="1800" b="1" dirty="0">
              <a:solidFill>
                <a:schemeClr val="tx2"/>
              </a:solidFill>
            </a:endParaRPr>
          </a:p>
          <a:p>
            <a:pPr marL="342900" indent="-342900">
              <a:spcBef>
                <a:spcPct val="0"/>
              </a:spcBef>
            </a:pPr>
            <a:r>
              <a:rPr lang="en-US" altLang="en-US" sz="1800" b="1" dirty="0">
                <a:solidFill>
                  <a:schemeClr val="tx2"/>
                </a:solidFill>
              </a:rPr>
              <a:t>One City stated that GASB mandated requirements exceed the financial abilities of most Montana communities</a:t>
            </a:r>
          </a:p>
        </p:txBody>
      </p:sp>
    </p:spTree>
    <p:extLst>
      <p:ext uri="{BB962C8B-B14F-4D97-AF65-F5344CB8AC3E}">
        <p14:creationId xmlns:p14="http://schemas.microsoft.com/office/powerpoint/2010/main" val="262656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 y="152400"/>
            <a:ext cx="8382000" cy="609600"/>
          </a:xfrm>
          <a:gradFill>
            <a:gsLst>
              <a:gs pos="0">
                <a:schemeClr val="accent4"/>
              </a:gs>
              <a:gs pos="75000">
                <a:schemeClr val="bg1">
                  <a:shade val="100000"/>
                  <a:satMod val="115000"/>
                </a:schemeClr>
              </a:gs>
              <a:gs pos="100000">
                <a:schemeClr val="bg1">
                  <a:shade val="70000"/>
                  <a:satMod val="130000"/>
                </a:schemeClr>
              </a:gs>
            </a:gsLst>
            <a:path path="circle">
              <a:fillToRect l="20000" t="50000" r="100000" b="50000"/>
            </a:path>
          </a:gradFill>
        </p:spPr>
        <p:txBody>
          <a:bodyPr rtlCol="0">
            <a:noAutofit/>
          </a:bodyPr>
          <a:lstStyle/>
          <a:p>
            <a:pPr eaLnBrk="1" fontAlgn="auto" hangingPunct="1">
              <a:spcAft>
                <a:spcPts val="0"/>
              </a:spcAft>
              <a:defRPr/>
            </a:pPr>
            <a:r>
              <a:rPr lang="en-US" sz="3600" b="1" dirty="0"/>
              <a:t>Stakeholders</a:t>
            </a:r>
          </a:p>
        </p:txBody>
      </p:sp>
      <p:sp>
        <p:nvSpPr>
          <p:cNvPr id="4100" name="TextBox 8"/>
          <p:cNvSpPr txBox="1">
            <a:spLocks noChangeArrowheads="1"/>
          </p:cNvSpPr>
          <p:nvPr/>
        </p:nvSpPr>
        <p:spPr bwMode="auto">
          <a:xfrm>
            <a:off x="304800" y="762000"/>
            <a:ext cx="8077200" cy="5878532"/>
          </a:xfrm>
          <a:custGeom>
            <a:avLst/>
            <a:gdLst>
              <a:gd name="connsiteX0" fmla="*/ 0 w 8229600"/>
              <a:gd name="connsiteY0" fmla="*/ 0 h 6924973"/>
              <a:gd name="connsiteX1" fmla="*/ 8229600 w 8229600"/>
              <a:gd name="connsiteY1" fmla="*/ 0 h 6924973"/>
              <a:gd name="connsiteX2" fmla="*/ 8229600 w 8229600"/>
              <a:gd name="connsiteY2" fmla="*/ 6924973 h 6924973"/>
              <a:gd name="connsiteX3" fmla="*/ 0 w 8229600"/>
              <a:gd name="connsiteY3" fmla="*/ 6924973 h 6924973"/>
              <a:gd name="connsiteX4" fmla="*/ 0 w 8229600"/>
              <a:gd name="connsiteY4" fmla="*/ 0 h 6924973"/>
              <a:gd name="connsiteX0" fmla="*/ 0 w 8255725"/>
              <a:gd name="connsiteY0" fmla="*/ 0 h 6924973"/>
              <a:gd name="connsiteX1" fmla="*/ 8229600 w 8255725"/>
              <a:gd name="connsiteY1" fmla="*/ 0 h 6924973"/>
              <a:gd name="connsiteX2" fmla="*/ 8255725 w 8255725"/>
              <a:gd name="connsiteY2" fmla="*/ 5818985 h 6924973"/>
              <a:gd name="connsiteX3" fmla="*/ 0 w 8255725"/>
              <a:gd name="connsiteY3" fmla="*/ 6924973 h 6924973"/>
              <a:gd name="connsiteX4" fmla="*/ 0 w 8255725"/>
              <a:gd name="connsiteY4" fmla="*/ 0 h 6924973"/>
              <a:gd name="connsiteX0" fmla="*/ 60960 w 8316685"/>
              <a:gd name="connsiteY0" fmla="*/ 0 h 5975739"/>
              <a:gd name="connsiteX1" fmla="*/ 8290560 w 8316685"/>
              <a:gd name="connsiteY1" fmla="*/ 0 h 5975739"/>
              <a:gd name="connsiteX2" fmla="*/ 8316685 w 8316685"/>
              <a:gd name="connsiteY2" fmla="*/ 5818985 h 5975739"/>
              <a:gd name="connsiteX3" fmla="*/ 0 w 8316685"/>
              <a:gd name="connsiteY3" fmla="*/ 5975739 h 5975739"/>
              <a:gd name="connsiteX4" fmla="*/ 60960 w 8316685"/>
              <a:gd name="connsiteY4" fmla="*/ 0 h 5975739"/>
              <a:gd name="connsiteX0" fmla="*/ 60960 w 8290560"/>
              <a:gd name="connsiteY0" fmla="*/ 0 h 5975739"/>
              <a:gd name="connsiteX1" fmla="*/ 8290560 w 8290560"/>
              <a:gd name="connsiteY1" fmla="*/ 0 h 5975739"/>
              <a:gd name="connsiteX2" fmla="*/ 8264434 w 8290560"/>
              <a:gd name="connsiteY2" fmla="*/ 5949613 h 5975739"/>
              <a:gd name="connsiteX3" fmla="*/ 0 w 8290560"/>
              <a:gd name="connsiteY3" fmla="*/ 5975739 h 5975739"/>
              <a:gd name="connsiteX4" fmla="*/ 60960 w 8290560"/>
              <a:gd name="connsiteY4" fmla="*/ 0 h 59757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0560" h="5975739">
                <a:moveTo>
                  <a:pt x="60960" y="0"/>
                </a:moveTo>
                <a:lnTo>
                  <a:pt x="8290560" y="0"/>
                </a:lnTo>
                <a:lnTo>
                  <a:pt x="8264434" y="5949613"/>
                </a:lnTo>
                <a:lnTo>
                  <a:pt x="0" y="5975739"/>
                </a:lnTo>
                <a:lnTo>
                  <a:pt x="6096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endParaRPr lang="en-US" altLang="en-US" sz="600" b="1" dirty="0">
              <a:solidFill>
                <a:schemeClr val="tx2"/>
              </a:solidFill>
            </a:endParaRPr>
          </a:p>
          <a:p>
            <a:pPr>
              <a:spcBef>
                <a:spcPct val="0"/>
              </a:spcBef>
              <a:buNone/>
            </a:pPr>
            <a:r>
              <a:rPr lang="en-US" altLang="en-US" sz="2400" b="1" u="sng" dirty="0">
                <a:solidFill>
                  <a:schemeClr val="tx2"/>
                </a:solidFill>
              </a:rPr>
              <a:t>Governmental Auditors</a:t>
            </a:r>
          </a:p>
          <a:p>
            <a:pPr marL="285750" indent="-285750">
              <a:spcBef>
                <a:spcPct val="0"/>
              </a:spcBef>
            </a:pPr>
            <a:endParaRPr lang="en-US" altLang="en-US" sz="800" b="1" u="sng" dirty="0">
              <a:solidFill>
                <a:schemeClr val="tx2"/>
              </a:solidFill>
            </a:endParaRPr>
          </a:p>
          <a:p>
            <a:pPr marL="285750" indent="-285750">
              <a:spcBef>
                <a:spcPct val="0"/>
              </a:spcBef>
            </a:pPr>
            <a:r>
              <a:rPr lang="en-US" altLang="en-US" sz="1800" b="1" dirty="0">
                <a:solidFill>
                  <a:schemeClr val="tx2"/>
                </a:solidFill>
              </a:rPr>
              <a:t>Comments typically indicated that auditors support the proposal</a:t>
            </a:r>
          </a:p>
          <a:p>
            <a:pPr marL="1028700" lvl="1">
              <a:spcBef>
                <a:spcPct val="0"/>
              </a:spcBef>
            </a:pPr>
            <a:r>
              <a:rPr lang="en-US" altLang="en-US" sz="1800" b="1" dirty="0">
                <a:solidFill>
                  <a:schemeClr val="tx2"/>
                </a:solidFill>
              </a:rPr>
              <a:t>“I certainly concur with the DOA’s assessment, and applaud the DOA in trying to provide some relief. And…your proposal is very timely.”</a:t>
            </a:r>
          </a:p>
          <a:p>
            <a:pPr marL="285750" indent="-285750">
              <a:spcBef>
                <a:spcPct val="0"/>
              </a:spcBef>
            </a:pPr>
            <a:endParaRPr lang="en-US" altLang="en-US" sz="1800" b="1" dirty="0">
              <a:solidFill>
                <a:schemeClr val="tx2"/>
              </a:solidFill>
            </a:endParaRPr>
          </a:p>
          <a:p>
            <a:pPr marL="285750" indent="-285750">
              <a:spcBef>
                <a:spcPct val="0"/>
              </a:spcBef>
            </a:pPr>
            <a:endParaRPr lang="en-US" altLang="en-US" sz="1800" b="1" dirty="0">
              <a:solidFill>
                <a:schemeClr val="tx2"/>
              </a:solidFill>
            </a:endParaRPr>
          </a:p>
          <a:p>
            <a:pPr marL="285750" indent="-285750">
              <a:spcBef>
                <a:spcPct val="0"/>
              </a:spcBef>
            </a:pPr>
            <a:r>
              <a:rPr lang="en-US" altLang="en-US" sz="1800" b="1" dirty="0">
                <a:solidFill>
                  <a:schemeClr val="tx2"/>
                </a:solidFill>
              </a:rPr>
              <a:t>One respondent noted that the AICPA Auditing Standards Board (ASB) is currently reviewing the auditor reporting requirements for regulatory basis reports and urged that we should monitor changes to auditing standards for potential impact on the audit reports of Montana governments</a:t>
            </a:r>
          </a:p>
          <a:p>
            <a:pPr marL="1028700" lvl="1">
              <a:spcBef>
                <a:spcPct val="0"/>
              </a:spcBef>
            </a:pPr>
            <a:r>
              <a:rPr lang="en-US" altLang="en-US" sz="1400" b="1" dirty="0">
                <a:solidFill>
                  <a:schemeClr val="tx2"/>
                </a:solidFill>
              </a:rPr>
              <a:t>The DOA will need to be careful of the terminology used in rule. For example, if the AICPA changes the term “regulatory basis” to something else (“compliance framework”), then our rules should not reference specific terminology</a:t>
            </a:r>
          </a:p>
          <a:p>
            <a:pPr marL="1028700" lvl="1">
              <a:spcBef>
                <a:spcPct val="0"/>
              </a:spcBef>
            </a:pPr>
            <a:endParaRPr lang="en-US" altLang="en-US" sz="1400" b="1" dirty="0">
              <a:solidFill>
                <a:schemeClr val="tx2"/>
              </a:solidFill>
            </a:endParaRPr>
          </a:p>
          <a:p>
            <a:pPr marL="1028700" lvl="1">
              <a:spcBef>
                <a:spcPct val="0"/>
              </a:spcBef>
            </a:pPr>
            <a:endParaRPr lang="en-US" altLang="en-US" sz="1400" b="1" dirty="0">
              <a:solidFill>
                <a:schemeClr val="tx2"/>
              </a:solidFill>
            </a:endParaRPr>
          </a:p>
          <a:p>
            <a:pPr marL="285750" indent="-285750">
              <a:spcBef>
                <a:spcPct val="0"/>
              </a:spcBef>
            </a:pPr>
            <a:r>
              <a:rPr lang="en-US" altLang="en-US" sz="1800" b="1" dirty="0">
                <a:solidFill>
                  <a:schemeClr val="tx2"/>
                </a:solidFill>
              </a:rPr>
              <a:t>A number of respondents noted that we should be careful how we classify supplementary and other information so as not to cause confusion regarding auditor responsibilities</a:t>
            </a:r>
          </a:p>
          <a:p>
            <a:pPr marL="1028700" lvl="1">
              <a:spcBef>
                <a:spcPct val="0"/>
              </a:spcBef>
            </a:pPr>
            <a:r>
              <a:rPr lang="en-US" altLang="en-US" sz="1400" b="1" dirty="0">
                <a:solidFill>
                  <a:schemeClr val="tx2"/>
                </a:solidFill>
              </a:rPr>
              <a:t>The DOA agrees</a:t>
            </a:r>
          </a:p>
          <a:p>
            <a:pPr marL="1028700" lvl="1">
              <a:spcBef>
                <a:spcPct val="0"/>
              </a:spcBef>
            </a:pPr>
            <a:endParaRPr lang="en-US" altLang="en-US" sz="1400" b="1" dirty="0">
              <a:solidFill>
                <a:schemeClr val="tx2"/>
              </a:solidFill>
            </a:endParaRPr>
          </a:p>
          <a:p>
            <a:pPr marL="1028700" lvl="1">
              <a:spcBef>
                <a:spcPct val="0"/>
              </a:spcBef>
            </a:pPr>
            <a:endParaRPr lang="en-US" altLang="en-US" sz="1400" b="1" u="sng" dirty="0">
              <a:solidFill>
                <a:schemeClr val="tx2"/>
              </a:solidFill>
            </a:endParaRPr>
          </a:p>
        </p:txBody>
      </p:sp>
    </p:spTree>
    <p:extLst>
      <p:ext uri="{BB962C8B-B14F-4D97-AF65-F5344CB8AC3E}">
        <p14:creationId xmlns:p14="http://schemas.microsoft.com/office/powerpoint/2010/main" val="26074683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 y="152400"/>
            <a:ext cx="8382000" cy="609600"/>
          </a:xfrm>
          <a:gradFill>
            <a:gsLst>
              <a:gs pos="0">
                <a:schemeClr val="accent4"/>
              </a:gs>
              <a:gs pos="75000">
                <a:schemeClr val="bg1">
                  <a:shade val="100000"/>
                  <a:satMod val="115000"/>
                </a:schemeClr>
              </a:gs>
              <a:gs pos="100000">
                <a:schemeClr val="bg1">
                  <a:shade val="70000"/>
                  <a:satMod val="130000"/>
                </a:schemeClr>
              </a:gs>
            </a:gsLst>
            <a:path path="circle">
              <a:fillToRect l="20000" t="50000" r="100000" b="50000"/>
            </a:path>
          </a:gradFill>
        </p:spPr>
        <p:txBody>
          <a:bodyPr rtlCol="0">
            <a:noAutofit/>
          </a:bodyPr>
          <a:lstStyle/>
          <a:p>
            <a:pPr eaLnBrk="1" fontAlgn="auto" hangingPunct="1">
              <a:spcAft>
                <a:spcPts val="0"/>
              </a:spcAft>
              <a:defRPr/>
            </a:pPr>
            <a:r>
              <a:rPr lang="en-US" sz="3600" b="1" dirty="0"/>
              <a:t>Stakeholders</a:t>
            </a:r>
          </a:p>
        </p:txBody>
      </p:sp>
      <p:sp>
        <p:nvSpPr>
          <p:cNvPr id="4100" name="TextBox 8"/>
          <p:cNvSpPr txBox="1">
            <a:spLocks noChangeArrowheads="1"/>
          </p:cNvSpPr>
          <p:nvPr/>
        </p:nvSpPr>
        <p:spPr bwMode="auto">
          <a:xfrm>
            <a:off x="304800" y="762000"/>
            <a:ext cx="8077200" cy="4278094"/>
          </a:xfrm>
          <a:custGeom>
            <a:avLst/>
            <a:gdLst>
              <a:gd name="connsiteX0" fmla="*/ 0 w 8229600"/>
              <a:gd name="connsiteY0" fmla="*/ 0 h 6924973"/>
              <a:gd name="connsiteX1" fmla="*/ 8229600 w 8229600"/>
              <a:gd name="connsiteY1" fmla="*/ 0 h 6924973"/>
              <a:gd name="connsiteX2" fmla="*/ 8229600 w 8229600"/>
              <a:gd name="connsiteY2" fmla="*/ 6924973 h 6924973"/>
              <a:gd name="connsiteX3" fmla="*/ 0 w 8229600"/>
              <a:gd name="connsiteY3" fmla="*/ 6924973 h 6924973"/>
              <a:gd name="connsiteX4" fmla="*/ 0 w 8229600"/>
              <a:gd name="connsiteY4" fmla="*/ 0 h 6924973"/>
              <a:gd name="connsiteX0" fmla="*/ 0 w 8255725"/>
              <a:gd name="connsiteY0" fmla="*/ 0 h 6924973"/>
              <a:gd name="connsiteX1" fmla="*/ 8229600 w 8255725"/>
              <a:gd name="connsiteY1" fmla="*/ 0 h 6924973"/>
              <a:gd name="connsiteX2" fmla="*/ 8255725 w 8255725"/>
              <a:gd name="connsiteY2" fmla="*/ 5818985 h 6924973"/>
              <a:gd name="connsiteX3" fmla="*/ 0 w 8255725"/>
              <a:gd name="connsiteY3" fmla="*/ 6924973 h 6924973"/>
              <a:gd name="connsiteX4" fmla="*/ 0 w 8255725"/>
              <a:gd name="connsiteY4" fmla="*/ 0 h 6924973"/>
              <a:gd name="connsiteX0" fmla="*/ 60960 w 8316685"/>
              <a:gd name="connsiteY0" fmla="*/ 0 h 5975739"/>
              <a:gd name="connsiteX1" fmla="*/ 8290560 w 8316685"/>
              <a:gd name="connsiteY1" fmla="*/ 0 h 5975739"/>
              <a:gd name="connsiteX2" fmla="*/ 8316685 w 8316685"/>
              <a:gd name="connsiteY2" fmla="*/ 5818985 h 5975739"/>
              <a:gd name="connsiteX3" fmla="*/ 0 w 8316685"/>
              <a:gd name="connsiteY3" fmla="*/ 5975739 h 5975739"/>
              <a:gd name="connsiteX4" fmla="*/ 60960 w 8316685"/>
              <a:gd name="connsiteY4" fmla="*/ 0 h 5975739"/>
              <a:gd name="connsiteX0" fmla="*/ 60960 w 8290560"/>
              <a:gd name="connsiteY0" fmla="*/ 0 h 5975739"/>
              <a:gd name="connsiteX1" fmla="*/ 8290560 w 8290560"/>
              <a:gd name="connsiteY1" fmla="*/ 0 h 5975739"/>
              <a:gd name="connsiteX2" fmla="*/ 8264434 w 8290560"/>
              <a:gd name="connsiteY2" fmla="*/ 5949613 h 5975739"/>
              <a:gd name="connsiteX3" fmla="*/ 0 w 8290560"/>
              <a:gd name="connsiteY3" fmla="*/ 5975739 h 5975739"/>
              <a:gd name="connsiteX4" fmla="*/ 60960 w 8290560"/>
              <a:gd name="connsiteY4" fmla="*/ 0 h 59757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0560" h="5975739">
                <a:moveTo>
                  <a:pt x="60960" y="0"/>
                </a:moveTo>
                <a:lnTo>
                  <a:pt x="8290560" y="0"/>
                </a:lnTo>
                <a:lnTo>
                  <a:pt x="8264434" y="5949613"/>
                </a:lnTo>
                <a:lnTo>
                  <a:pt x="0" y="5975739"/>
                </a:lnTo>
                <a:lnTo>
                  <a:pt x="6096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endParaRPr lang="en-US" altLang="en-US" sz="600" b="1" dirty="0">
              <a:solidFill>
                <a:schemeClr val="tx2"/>
              </a:solidFill>
            </a:endParaRPr>
          </a:p>
          <a:p>
            <a:pPr>
              <a:spcBef>
                <a:spcPct val="0"/>
              </a:spcBef>
              <a:buNone/>
            </a:pPr>
            <a:r>
              <a:rPr lang="en-US" altLang="en-US" sz="2400" b="1" u="sng" dirty="0">
                <a:solidFill>
                  <a:schemeClr val="tx2"/>
                </a:solidFill>
              </a:rPr>
              <a:t>Governmental Auditors</a:t>
            </a:r>
          </a:p>
          <a:p>
            <a:pPr lvl="1" indent="0">
              <a:spcBef>
                <a:spcPct val="0"/>
              </a:spcBef>
              <a:buNone/>
            </a:pPr>
            <a:endParaRPr lang="en-US" altLang="en-US" sz="800" b="1" dirty="0">
              <a:solidFill>
                <a:schemeClr val="tx2"/>
              </a:solidFill>
            </a:endParaRPr>
          </a:p>
          <a:p>
            <a:pPr marL="285750" indent="-285750">
              <a:spcBef>
                <a:spcPct val="0"/>
              </a:spcBef>
            </a:pPr>
            <a:r>
              <a:rPr lang="en-US" altLang="en-US" sz="1800" b="1" dirty="0">
                <a:solidFill>
                  <a:schemeClr val="tx2"/>
                </a:solidFill>
              </a:rPr>
              <a:t>Cindy Jorgenson, Deputy Legislative Auditor</a:t>
            </a:r>
          </a:p>
          <a:p>
            <a:pPr marL="1028700" lvl="1">
              <a:spcBef>
                <a:spcPct val="0"/>
              </a:spcBef>
            </a:pPr>
            <a:r>
              <a:rPr lang="en-US" altLang="en-US" sz="1400" b="1" dirty="0">
                <a:solidFill>
                  <a:schemeClr val="tx2"/>
                </a:solidFill>
              </a:rPr>
              <a:t>Experienced in the development and transition to a regulatory basis reporting framework (State of Montana “Bluebook” reports)</a:t>
            </a:r>
          </a:p>
          <a:p>
            <a:pPr marL="1028700" lvl="1">
              <a:spcBef>
                <a:spcPct val="0"/>
              </a:spcBef>
            </a:pPr>
            <a:endParaRPr lang="en-US" altLang="en-US" sz="1400" b="1" dirty="0">
              <a:solidFill>
                <a:schemeClr val="tx2"/>
              </a:solidFill>
            </a:endParaRPr>
          </a:p>
          <a:p>
            <a:pPr marL="1028700" lvl="1">
              <a:spcBef>
                <a:spcPct val="0"/>
              </a:spcBef>
            </a:pPr>
            <a:r>
              <a:rPr lang="en-US" altLang="en-US" sz="1400" b="1" dirty="0">
                <a:solidFill>
                  <a:schemeClr val="tx2"/>
                </a:solidFill>
              </a:rPr>
              <a:t>Did not oppose the idea of our proposal</a:t>
            </a:r>
          </a:p>
          <a:p>
            <a:pPr marL="1028700" lvl="1">
              <a:spcBef>
                <a:spcPct val="0"/>
              </a:spcBef>
            </a:pPr>
            <a:endParaRPr lang="en-US" altLang="en-US" sz="1400" b="1" dirty="0">
              <a:solidFill>
                <a:schemeClr val="tx2"/>
              </a:solidFill>
            </a:endParaRPr>
          </a:p>
          <a:p>
            <a:pPr marL="1028700" lvl="1">
              <a:spcBef>
                <a:spcPct val="0"/>
              </a:spcBef>
            </a:pPr>
            <a:r>
              <a:rPr lang="en-US" altLang="en-US" sz="1400" b="1" dirty="0">
                <a:solidFill>
                  <a:schemeClr val="tx2"/>
                </a:solidFill>
              </a:rPr>
              <a:t>Provided insight on a number of areas specific to auditing</a:t>
            </a:r>
          </a:p>
          <a:p>
            <a:pPr marL="1428750" lvl="2">
              <a:spcBef>
                <a:spcPct val="0"/>
              </a:spcBef>
            </a:pPr>
            <a:r>
              <a:rPr lang="en-US" altLang="en-US" sz="1400" b="1" dirty="0">
                <a:solidFill>
                  <a:schemeClr val="tx2"/>
                </a:solidFill>
              </a:rPr>
              <a:t>Administrative rule should be clear that the framework is required once opted</a:t>
            </a:r>
          </a:p>
          <a:p>
            <a:pPr marL="1885950" lvl="3">
              <a:spcBef>
                <a:spcPct val="0"/>
              </a:spcBef>
            </a:pPr>
            <a:r>
              <a:rPr lang="en-US" altLang="en-US" sz="1200" b="1" dirty="0">
                <a:solidFill>
                  <a:schemeClr val="tx2"/>
                </a:solidFill>
              </a:rPr>
              <a:t>The DOA agrees. Once opted, the entity will not be allowed to change basis without subsequent approval by the DOA</a:t>
            </a:r>
          </a:p>
          <a:p>
            <a:pPr marL="1885950" lvl="3">
              <a:spcBef>
                <a:spcPct val="0"/>
              </a:spcBef>
            </a:pPr>
            <a:endParaRPr lang="en-US" altLang="en-US" sz="1000" b="1" dirty="0">
              <a:solidFill>
                <a:schemeClr val="tx2"/>
              </a:solidFill>
            </a:endParaRPr>
          </a:p>
          <a:p>
            <a:pPr marL="1428750" lvl="2">
              <a:spcBef>
                <a:spcPct val="0"/>
              </a:spcBef>
            </a:pPr>
            <a:r>
              <a:rPr lang="en-US" altLang="en-US" sz="1400" b="1" dirty="0">
                <a:solidFill>
                  <a:schemeClr val="tx2"/>
                </a:solidFill>
              </a:rPr>
              <a:t>Any pension related supplemental schedules should not be subject to an “in-relation-to” opinion.</a:t>
            </a:r>
          </a:p>
          <a:p>
            <a:pPr marL="1885950" lvl="3">
              <a:spcBef>
                <a:spcPct val="0"/>
              </a:spcBef>
            </a:pPr>
            <a:r>
              <a:rPr lang="en-US" altLang="en-US" sz="1200" b="1" dirty="0">
                <a:solidFill>
                  <a:schemeClr val="tx2"/>
                </a:solidFill>
              </a:rPr>
              <a:t>The DOA agrees</a:t>
            </a:r>
          </a:p>
          <a:p>
            <a:pPr marL="1885950" lvl="3">
              <a:spcBef>
                <a:spcPct val="0"/>
              </a:spcBef>
            </a:pPr>
            <a:endParaRPr lang="en-US" altLang="en-US" sz="1000" b="1" dirty="0">
              <a:solidFill>
                <a:schemeClr val="tx2"/>
              </a:solidFill>
            </a:endParaRPr>
          </a:p>
          <a:p>
            <a:pPr marL="1428750" lvl="2">
              <a:spcBef>
                <a:spcPct val="0"/>
              </a:spcBef>
            </a:pPr>
            <a:r>
              <a:rPr lang="en-US" altLang="en-US" sz="1400" b="1" dirty="0">
                <a:solidFill>
                  <a:schemeClr val="tx2"/>
                </a:solidFill>
              </a:rPr>
              <a:t>Existing audit agreements could be efficiently updated with addendums</a:t>
            </a:r>
          </a:p>
          <a:p>
            <a:pPr marL="1885950" lvl="3">
              <a:spcBef>
                <a:spcPct val="0"/>
              </a:spcBef>
            </a:pPr>
            <a:r>
              <a:rPr lang="en-US" altLang="en-US" sz="1200" b="1" dirty="0">
                <a:solidFill>
                  <a:schemeClr val="tx2"/>
                </a:solidFill>
              </a:rPr>
              <a:t>The DOA agrees</a:t>
            </a:r>
          </a:p>
        </p:txBody>
      </p:sp>
    </p:spTree>
    <p:extLst>
      <p:ext uri="{BB962C8B-B14F-4D97-AF65-F5344CB8AC3E}">
        <p14:creationId xmlns:p14="http://schemas.microsoft.com/office/powerpoint/2010/main" val="12548752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 y="152400"/>
            <a:ext cx="8382000" cy="609600"/>
          </a:xfrm>
          <a:gradFill>
            <a:gsLst>
              <a:gs pos="0">
                <a:schemeClr val="accent4"/>
              </a:gs>
              <a:gs pos="75000">
                <a:schemeClr val="bg1">
                  <a:shade val="100000"/>
                  <a:satMod val="115000"/>
                </a:schemeClr>
              </a:gs>
              <a:gs pos="100000">
                <a:schemeClr val="bg1">
                  <a:shade val="70000"/>
                  <a:satMod val="130000"/>
                </a:schemeClr>
              </a:gs>
            </a:gsLst>
            <a:path path="circle">
              <a:fillToRect l="20000" t="50000" r="100000" b="50000"/>
            </a:path>
          </a:gradFill>
        </p:spPr>
        <p:txBody>
          <a:bodyPr rtlCol="0">
            <a:noAutofit/>
          </a:bodyPr>
          <a:lstStyle/>
          <a:p>
            <a:pPr eaLnBrk="1" fontAlgn="auto" hangingPunct="1">
              <a:spcAft>
                <a:spcPts val="0"/>
              </a:spcAft>
              <a:defRPr/>
            </a:pPr>
            <a:r>
              <a:rPr lang="en-US" sz="3600" b="1" dirty="0"/>
              <a:t>What Are Other States Doing?</a:t>
            </a:r>
          </a:p>
        </p:txBody>
      </p:sp>
      <p:sp>
        <p:nvSpPr>
          <p:cNvPr id="4100" name="TextBox 8"/>
          <p:cNvSpPr txBox="1">
            <a:spLocks noChangeArrowheads="1"/>
          </p:cNvSpPr>
          <p:nvPr/>
        </p:nvSpPr>
        <p:spPr bwMode="auto">
          <a:xfrm>
            <a:off x="304800" y="762000"/>
            <a:ext cx="8077200" cy="5663089"/>
          </a:xfrm>
          <a:custGeom>
            <a:avLst/>
            <a:gdLst>
              <a:gd name="connsiteX0" fmla="*/ 0 w 8229600"/>
              <a:gd name="connsiteY0" fmla="*/ 0 h 6924973"/>
              <a:gd name="connsiteX1" fmla="*/ 8229600 w 8229600"/>
              <a:gd name="connsiteY1" fmla="*/ 0 h 6924973"/>
              <a:gd name="connsiteX2" fmla="*/ 8229600 w 8229600"/>
              <a:gd name="connsiteY2" fmla="*/ 6924973 h 6924973"/>
              <a:gd name="connsiteX3" fmla="*/ 0 w 8229600"/>
              <a:gd name="connsiteY3" fmla="*/ 6924973 h 6924973"/>
              <a:gd name="connsiteX4" fmla="*/ 0 w 8229600"/>
              <a:gd name="connsiteY4" fmla="*/ 0 h 6924973"/>
              <a:gd name="connsiteX0" fmla="*/ 0 w 8255725"/>
              <a:gd name="connsiteY0" fmla="*/ 0 h 6924973"/>
              <a:gd name="connsiteX1" fmla="*/ 8229600 w 8255725"/>
              <a:gd name="connsiteY1" fmla="*/ 0 h 6924973"/>
              <a:gd name="connsiteX2" fmla="*/ 8255725 w 8255725"/>
              <a:gd name="connsiteY2" fmla="*/ 5818985 h 6924973"/>
              <a:gd name="connsiteX3" fmla="*/ 0 w 8255725"/>
              <a:gd name="connsiteY3" fmla="*/ 6924973 h 6924973"/>
              <a:gd name="connsiteX4" fmla="*/ 0 w 8255725"/>
              <a:gd name="connsiteY4" fmla="*/ 0 h 6924973"/>
              <a:gd name="connsiteX0" fmla="*/ 60960 w 8316685"/>
              <a:gd name="connsiteY0" fmla="*/ 0 h 5975739"/>
              <a:gd name="connsiteX1" fmla="*/ 8290560 w 8316685"/>
              <a:gd name="connsiteY1" fmla="*/ 0 h 5975739"/>
              <a:gd name="connsiteX2" fmla="*/ 8316685 w 8316685"/>
              <a:gd name="connsiteY2" fmla="*/ 5818985 h 5975739"/>
              <a:gd name="connsiteX3" fmla="*/ 0 w 8316685"/>
              <a:gd name="connsiteY3" fmla="*/ 5975739 h 5975739"/>
              <a:gd name="connsiteX4" fmla="*/ 60960 w 8316685"/>
              <a:gd name="connsiteY4" fmla="*/ 0 h 5975739"/>
              <a:gd name="connsiteX0" fmla="*/ 60960 w 8290560"/>
              <a:gd name="connsiteY0" fmla="*/ 0 h 5975739"/>
              <a:gd name="connsiteX1" fmla="*/ 8290560 w 8290560"/>
              <a:gd name="connsiteY1" fmla="*/ 0 h 5975739"/>
              <a:gd name="connsiteX2" fmla="*/ 8264434 w 8290560"/>
              <a:gd name="connsiteY2" fmla="*/ 5949613 h 5975739"/>
              <a:gd name="connsiteX3" fmla="*/ 0 w 8290560"/>
              <a:gd name="connsiteY3" fmla="*/ 5975739 h 5975739"/>
              <a:gd name="connsiteX4" fmla="*/ 60960 w 8290560"/>
              <a:gd name="connsiteY4" fmla="*/ 0 h 59757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0560" h="5975739">
                <a:moveTo>
                  <a:pt x="60960" y="0"/>
                </a:moveTo>
                <a:lnTo>
                  <a:pt x="8290560" y="0"/>
                </a:lnTo>
                <a:lnTo>
                  <a:pt x="8264434" y="5949613"/>
                </a:lnTo>
                <a:lnTo>
                  <a:pt x="0" y="5975739"/>
                </a:lnTo>
                <a:lnTo>
                  <a:pt x="6096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endParaRPr lang="en-US" altLang="en-US" sz="800" b="1" dirty="0">
              <a:solidFill>
                <a:schemeClr val="tx2"/>
              </a:solidFill>
            </a:endParaRPr>
          </a:p>
          <a:p>
            <a:pPr indent="285750">
              <a:spcBef>
                <a:spcPct val="0"/>
              </a:spcBef>
            </a:pPr>
            <a:r>
              <a:rPr lang="en-US" altLang="en-US" sz="1800" b="1" dirty="0">
                <a:solidFill>
                  <a:schemeClr val="tx2"/>
                </a:solidFill>
              </a:rPr>
              <a:t>2008 GASB Research Brief:</a:t>
            </a:r>
          </a:p>
          <a:p>
            <a:pPr marL="1028700" lvl="1">
              <a:spcBef>
                <a:spcPct val="0"/>
              </a:spcBef>
            </a:pPr>
            <a:r>
              <a:rPr lang="en-US" altLang="en-US" sz="1400" b="1" dirty="0">
                <a:solidFill>
                  <a:schemeClr val="tx2"/>
                </a:solidFill>
              </a:rPr>
              <a:t>The largest one-third of all state and local governments account for 98 percent of all state and local government revenue in the U.S.</a:t>
            </a:r>
          </a:p>
          <a:p>
            <a:pPr marL="1028700" lvl="1">
              <a:spcBef>
                <a:spcPct val="0"/>
              </a:spcBef>
            </a:pPr>
            <a:r>
              <a:rPr lang="en-US" altLang="en-US" sz="1400" b="1" dirty="0">
                <a:solidFill>
                  <a:schemeClr val="tx2"/>
                </a:solidFill>
              </a:rPr>
              <a:t>Estimated that 67 – 72% of mid and large-sized governments follow GAAP </a:t>
            </a:r>
          </a:p>
          <a:p>
            <a:pPr marL="285750" indent="-285750">
              <a:spcBef>
                <a:spcPct val="0"/>
              </a:spcBef>
            </a:pPr>
            <a:endParaRPr lang="en-US" altLang="en-US" sz="800" b="1" dirty="0">
              <a:solidFill>
                <a:schemeClr val="tx2"/>
              </a:solidFill>
            </a:endParaRPr>
          </a:p>
          <a:p>
            <a:pPr marL="285750" indent="-285750">
              <a:spcBef>
                <a:spcPct val="0"/>
              </a:spcBef>
            </a:pPr>
            <a:r>
              <a:rPr lang="en-US" altLang="en-US" sz="1800" b="1" dirty="0">
                <a:solidFill>
                  <a:schemeClr val="tx2"/>
                </a:solidFill>
              </a:rPr>
              <a:t>No common model for a state’s financial reporting and auditing regulatory environment</a:t>
            </a:r>
          </a:p>
          <a:p>
            <a:pPr marL="1028700" lvl="1">
              <a:spcBef>
                <a:spcPct val="0"/>
              </a:spcBef>
            </a:pPr>
            <a:r>
              <a:rPr lang="en-US" altLang="en-US" sz="1400" b="1" dirty="0">
                <a:solidFill>
                  <a:schemeClr val="tx2"/>
                </a:solidFill>
              </a:rPr>
              <a:t>Each state is different</a:t>
            </a:r>
          </a:p>
          <a:p>
            <a:pPr marL="1028700" lvl="1">
              <a:spcBef>
                <a:spcPct val="0"/>
              </a:spcBef>
            </a:pPr>
            <a:r>
              <a:rPr lang="en-US" altLang="en-US" sz="1400" b="1" dirty="0">
                <a:solidFill>
                  <a:schemeClr val="tx2"/>
                </a:solidFill>
              </a:rPr>
              <a:t>The range of the extent of regulations is from no regulation to extensive regulation </a:t>
            </a:r>
          </a:p>
          <a:p>
            <a:pPr marL="285750" indent="-285750">
              <a:spcBef>
                <a:spcPct val="0"/>
              </a:spcBef>
            </a:pPr>
            <a:endParaRPr lang="en-US" altLang="en-US" sz="800" b="1" dirty="0">
              <a:solidFill>
                <a:schemeClr val="tx2"/>
              </a:solidFill>
            </a:endParaRPr>
          </a:p>
          <a:p>
            <a:pPr marL="285750" indent="-285750">
              <a:spcBef>
                <a:spcPct val="0"/>
              </a:spcBef>
            </a:pPr>
            <a:r>
              <a:rPr lang="en-US" altLang="en-US" sz="1800" b="1" dirty="0">
                <a:solidFill>
                  <a:schemeClr val="tx2"/>
                </a:solidFill>
              </a:rPr>
              <a:t>24% of state (12/50) require GAAP for all entity types</a:t>
            </a:r>
          </a:p>
          <a:p>
            <a:pPr marL="1028700" lvl="1">
              <a:spcBef>
                <a:spcPct val="0"/>
              </a:spcBef>
            </a:pPr>
            <a:r>
              <a:rPr lang="en-US" altLang="en-US" sz="1400" b="1" dirty="0">
                <a:solidFill>
                  <a:schemeClr val="tx2"/>
                </a:solidFill>
              </a:rPr>
              <a:t>We classify Montana here</a:t>
            </a:r>
          </a:p>
          <a:p>
            <a:pPr marL="285750" indent="-285750">
              <a:spcBef>
                <a:spcPct val="0"/>
              </a:spcBef>
            </a:pPr>
            <a:endParaRPr lang="en-US" altLang="en-US" sz="800" b="1" dirty="0">
              <a:solidFill>
                <a:schemeClr val="tx2"/>
              </a:solidFill>
            </a:endParaRPr>
          </a:p>
          <a:p>
            <a:pPr marL="285750" indent="-285750">
              <a:spcBef>
                <a:spcPct val="0"/>
              </a:spcBef>
            </a:pPr>
            <a:r>
              <a:rPr lang="en-US" altLang="en-US" sz="1800" b="1" dirty="0">
                <a:solidFill>
                  <a:schemeClr val="tx2"/>
                </a:solidFill>
              </a:rPr>
              <a:t>76% of states (38/50) require or provide option of a non-GAAP framework for annual financial reporting of at least some of their local governments</a:t>
            </a:r>
          </a:p>
          <a:p>
            <a:pPr marL="1028700" lvl="1">
              <a:spcBef>
                <a:spcPct val="0"/>
              </a:spcBef>
            </a:pPr>
            <a:r>
              <a:rPr lang="en-US" altLang="en-US" sz="1400" b="1" dirty="0">
                <a:solidFill>
                  <a:schemeClr val="tx2"/>
                </a:solidFill>
              </a:rPr>
              <a:t>We want Montana to do this</a:t>
            </a:r>
          </a:p>
          <a:p>
            <a:pPr marL="285750" indent="-285750">
              <a:spcBef>
                <a:spcPct val="0"/>
              </a:spcBef>
            </a:pPr>
            <a:endParaRPr lang="en-US" altLang="en-US" sz="800" b="1" dirty="0">
              <a:solidFill>
                <a:schemeClr val="tx2"/>
              </a:solidFill>
            </a:endParaRPr>
          </a:p>
          <a:p>
            <a:pPr marL="285750" indent="-285750">
              <a:spcBef>
                <a:spcPct val="0"/>
              </a:spcBef>
            </a:pPr>
            <a:r>
              <a:rPr lang="en-US" altLang="en-US" sz="1800" b="1" dirty="0">
                <a:solidFill>
                  <a:schemeClr val="tx2"/>
                </a:solidFill>
              </a:rPr>
              <a:t>54% (27/50) provide for a Regulatory Basis option</a:t>
            </a:r>
          </a:p>
          <a:p>
            <a:pPr marL="1028700" lvl="1">
              <a:spcBef>
                <a:spcPct val="0"/>
              </a:spcBef>
            </a:pPr>
            <a:r>
              <a:rPr lang="en-US" altLang="en-US" sz="1400" b="1" dirty="0">
                <a:solidFill>
                  <a:schemeClr val="tx2"/>
                </a:solidFill>
              </a:rPr>
              <a:t>We want Montana to do this</a:t>
            </a:r>
          </a:p>
          <a:p>
            <a:pPr marL="285750" indent="-285750">
              <a:spcBef>
                <a:spcPct val="0"/>
              </a:spcBef>
            </a:pPr>
            <a:endParaRPr lang="en-US" altLang="en-US" sz="800" b="1" dirty="0">
              <a:solidFill>
                <a:schemeClr val="tx2"/>
              </a:solidFill>
            </a:endParaRPr>
          </a:p>
          <a:p>
            <a:pPr marL="285750" indent="-285750">
              <a:spcBef>
                <a:spcPct val="0"/>
              </a:spcBef>
            </a:pPr>
            <a:r>
              <a:rPr lang="en-US" altLang="en-US" sz="1800" b="1" dirty="0">
                <a:solidFill>
                  <a:schemeClr val="tx2"/>
                </a:solidFill>
              </a:rPr>
              <a:t>18% (9/50) require Regulatory Basis for all local governments </a:t>
            </a:r>
          </a:p>
          <a:p>
            <a:pPr marL="285750" indent="-285750">
              <a:spcBef>
                <a:spcPct val="0"/>
              </a:spcBef>
            </a:pPr>
            <a:endParaRPr lang="en-US" altLang="en-US" sz="800" b="1" dirty="0">
              <a:solidFill>
                <a:schemeClr val="tx2"/>
              </a:solidFill>
            </a:endParaRPr>
          </a:p>
          <a:p>
            <a:pPr marL="285750" indent="-285750">
              <a:spcBef>
                <a:spcPct val="0"/>
              </a:spcBef>
            </a:pPr>
            <a:r>
              <a:rPr lang="en-US" altLang="en-US" sz="1800" b="1" dirty="0">
                <a:solidFill>
                  <a:schemeClr val="tx2"/>
                </a:solidFill>
              </a:rPr>
              <a:t>We selected five example states to show range of possibilities and regional practice</a:t>
            </a:r>
          </a:p>
          <a:p>
            <a:pPr marL="1028700" lvl="1">
              <a:spcBef>
                <a:spcPct val="0"/>
              </a:spcBef>
            </a:pPr>
            <a:r>
              <a:rPr lang="en-US" altLang="en-US" sz="1400" b="1" dirty="0">
                <a:solidFill>
                  <a:schemeClr val="tx2"/>
                </a:solidFill>
              </a:rPr>
              <a:t>North Dakota, Idaho, Wyoming, Washington, Delaware</a:t>
            </a:r>
          </a:p>
        </p:txBody>
      </p:sp>
    </p:spTree>
    <p:extLst>
      <p:ext uri="{BB962C8B-B14F-4D97-AF65-F5344CB8AC3E}">
        <p14:creationId xmlns:p14="http://schemas.microsoft.com/office/powerpoint/2010/main" val="1085548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 y="152400"/>
            <a:ext cx="8382000" cy="609600"/>
          </a:xfrm>
          <a:gradFill>
            <a:gsLst>
              <a:gs pos="0">
                <a:schemeClr val="accent4"/>
              </a:gs>
              <a:gs pos="75000">
                <a:schemeClr val="bg1">
                  <a:shade val="100000"/>
                  <a:satMod val="115000"/>
                </a:schemeClr>
              </a:gs>
              <a:gs pos="100000">
                <a:schemeClr val="bg1">
                  <a:shade val="70000"/>
                  <a:satMod val="130000"/>
                </a:schemeClr>
              </a:gs>
            </a:gsLst>
            <a:path path="circle">
              <a:fillToRect l="20000" t="50000" r="100000" b="50000"/>
            </a:path>
          </a:gradFill>
        </p:spPr>
        <p:txBody>
          <a:bodyPr rtlCol="0">
            <a:noAutofit/>
          </a:bodyPr>
          <a:lstStyle/>
          <a:p>
            <a:pPr eaLnBrk="1" fontAlgn="auto" hangingPunct="1">
              <a:spcAft>
                <a:spcPts val="0"/>
              </a:spcAft>
              <a:defRPr/>
            </a:pPr>
            <a:r>
              <a:rPr lang="en-US" sz="3600" b="1" dirty="0"/>
              <a:t>What Are Other States Doing?</a:t>
            </a:r>
          </a:p>
        </p:txBody>
      </p:sp>
      <p:sp>
        <p:nvSpPr>
          <p:cNvPr id="4100" name="TextBox 8"/>
          <p:cNvSpPr txBox="1">
            <a:spLocks noChangeArrowheads="1"/>
          </p:cNvSpPr>
          <p:nvPr/>
        </p:nvSpPr>
        <p:spPr bwMode="auto">
          <a:xfrm>
            <a:off x="304800" y="762000"/>
            <a:ext cx="8077200" cy="5386090"/>
          </a:xfrm>
          <a:custGeom>
            <a:avLst/>
            <a:gdLst>
              <a:gd name="connsiteX0" fmla="*/ 0 w 8229600"/>
              <a:gd name="connsiteY0" fmla="*/ 0 h 6924973"/>
              <a:gd name="connsiteX1" fmla="*/ 8229600 w 8229600"/>
              <a:gd name="connsiteY1" fmla="*/ 0 h 6924973"/>
              <a:gd name="connsiteX2" fmla="*/ 8229600 w 8229600"/>
              <a:gd name="connsiteY2" fmla="*/ 6924973 h 6924973"/>
              <a:gd name="connsiteX3" fmla="*/ 0 w 8229600"/>
              <a:gd name="connsiteY3" fmla="*/ 6924973 h 6924973"/>
              <a:gd name="connsiteX4" fmla="*/ 0 w 8229600"/>
              <a:gd name="connsiteY4" fmla="*/ 0 h 6924973"/>
              <a:gd name="connsiteX0" fmla="*/ 0 w 8255725"/>
              <a:gd name="connsiteY0" fmla="*/ 0 h 6924973"/>
              <a:gd name="connsiteX1" fmla="*/ 8229600 w 8255725"/>
              <a:gd name="connsiteY1" fmla="*/ 0 h 6924973"/>
              <a:gd name="connsiteX2" fmla="*/ 8255725 w 8255725"/>
              <a:gd name="connsiteY2" fmla="*/ 5818985 h 6924973"/>
              <a:gd name="connsiteX3" fmla="*/ 0 w 8255725"/>
              <a:gd name="connsiteY3" fmla="*/ 6924973 h 6924973"/>
              <a:gd name="connsiteX4" fmla="*/ 0 w 8255725"/>
              <a:gd name="connsiteY4" fmla="*/ 0 h 6924973"/>
              <a:gd name="connsiteX0" fmla="*/ 60960 w 8316685"/>
              <a:gd name="connsiteY0" fmla="*/ 0 h 5975739"/>
              <a:gd name="connsiteX1" fmla="*/ 8290560 w 8316685"/>
              <a:gd name="connsiteY1" fmla="*/ 0 h 5975739"/>
              <a:gd name="connsiteX2" fmla="*/ 8316685 w 8316685"/>
              <a:gd name="connsiteY2" fmla="*/ 5818985 h 5975739"/>
              <a:gd name="connsiteX3" fmla="*/ 0 w 8316685"/>
              <a:gd name="connsiteY3" fmla="*/ 5975739 h 5975739"/>
              <a:gd name="connsiteX4" fmla="*/ 60960 w 8316685"/>
              <a:gd name="connsiteY4" fmla="*/ 0 h 5975739"/>
              <a:gd name="connsiteX0" fmla="*/ 60960 w 8290560"/>
              <a:gd name="connsiteY0" fmla="*/ 0 h 5975739"/>
              <a:gd name="connsiteX1" fmla="*/ 8290560 w 8290560"/>
              <a:gd name="connsiteY1" fmla="*/ 0 h 5975739"/>
              <a:gd name="connsiteX2" fmla="*/ 8264434 w 8290560"/>
              <a:gd name="connsiteY2" fmla="*/ 5949613 h 5975739"/>
              <a:gd name="connsiteX3" fmla="*/ 0 w 8290560"/>
              <a:gd name="connsiteY3" fmla="*/ 5975739 h 5975739"/>
              <a:gd name="connsiteX4" fmla="*/ 60960 w 8290560"/>
              <a:gd name="connsiteY4" fmla="*/ 0 h 59757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0560" h="5975739">
                <a:moveTo>
                  <a:pt x="60960" y="0"/>
                </a:moveTo>
                <a:lnTo>
                  <a:pt x="8290560" y="0"/>
                </a:lnTo>
                <a:lnTo>
                  <a:pt x="8264434" y="5949613"/>
                </a:lnTo>
                <a:lnTo>
                  <a:pt x="0" y="5975739"/>
                </a:lnTo>
                <a:lnTo>
                  <a:pt x="6096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endParaRPr lang="en-US" altLang="en-US" sz="800" b="1" dirty="0">
              <a:solidFill>
                <a:schemeClr val="tx2"/>
              </a:solidFill>
            </a:endParaRPr>
          </a:p>
          <a:p>
            <a:pPr>
              <a:spcBef>
                <a:spcPct val="0"/>
              </a:spcBef>
              <a:buNone/>
            </a:pPr>
            <a:r>
              <a:rPr lang="en-US" altLang="en-US" sz="2400" b="1" u="sng" dirty="0">
                <a:solidFill>
                  <a:schemeClr val="tx2"/>
                </a:solidFill>
              </a:rPr>
              <a:t>North Dakota</a:t>
            </a:r>
          </a:p>
          <a:p>
            <a:pPr>
              <a:spcBef>
                <a:spcPct val="0"/>
              </a:spcBef>
              <a:buNone/>
            </a:pPr>
            <a:endParaRPr lang="en-US" altLang="en-US" sz="800" b="1" dirty="0">
              <a:solidFill>
                <a:schemeClr val="tx2"/>
              </a:solidFill>
            </a:endParaRPr>
          </a:p>
          <a:p>
            <a:pPr marL="285750" indent="-285750">
              <a:spcBef>
                <a:spcPct val="0"/>
              </a:spcBef>
            </a:pPr>
            <a:r>
              <a:rPr lang="en-US" altLang="en-US" sz="1800" b="1" dirty="0">
                <a:solidFill>
                  <a:schemeClr val="tx2"/>
                </a:solidFill>
              </a:rPr>
              <a:t>Local governments submit to the state either an audit or a non-GAAP financial report (regulatory basis – in a form specific to the state)</a:t>
            </a:r>
          </a:p>
          <a:p>
            <a:pPr marL="285750" indent="-285750">
              <a:spcBef>
                <a:spcPct val="0"/>
              </a:spcBef>
            </a:pPr>
            <a:endParaRPr lang="en-US" altLang="en-US" sz="800" b="1" dirty="0">
              <a:solidFill>
                <a:schemeClr val="tx2"/>
              </a:solidFill>
            </a:endParaRPr>
          </a:p>
          <a:p>
            <a:pPr marL="285750" indent="-285750">
              <a:spcBef>
                <a:spcPct val="0"/>
              </a:spcBef>
            </a:pPr>
            <a:r>
              <a:rPr lang="en-US" altLang="en-US" sz="1800" b="1" dirty="0">
                <a:solidFill>
                  <a:schemeClr val="tx2"/>
                </a:solidFill>
              </a:rPr>
              <a:t>Audit requirement </a:t>
            </a:r>
          </a:p>
          <a:p>
            <a:pPr marL="1028700" lvl="1">
              <a:spcBef>
                <a:spcPct val="0"/>
              </a:spcBef>
            </a:pPr>
            <a:r>
              <a:rPr lang="en-US" altLang="en-US" sz="1400" b="1" dirty="0">
                <a:solidFill>
                  <a:schemeClr val="tx2"/>
                </a:solidFill>
              </a:rPr>
              <a:t>All counites and cities &gt; 500 population and other entities with receipts greater than $300,000</a:t>
            </a:r>
          </a:p>
          <a:p>
            <a:pPr marL="285750" indent="-285750">
              <a:spcBef>
                <a:spcPct val="0"/>
              </a:spcBef>
            </a:pPr>
            <a:endParaRPr lang="en-US" altLang="en-US" sz="1800" b="1" dirty="0">
              <a:solidFill>
                <a:schemeClr val="tx2"/>
              </a:solidFill>
            </a:endParaRPr>
          </a:p>
          <a:p>
            <a:pPr>
              <a:spcBef>
                <a:spcPct val="0"/>
              </a:spcBef>
              <a:buNone/>
            </a:pPr>
            <a:r>
              <a:rPr lang="en-US" altLang="en-US" sz="2400" b="1" u="sng" dirty="0">
                <a:solidFill>
                  <a:schemeClr val="tx2"/>
                </a:solidFill>
              </a:rPr>
              <a:t>Idaho</a:t>
            </a:r>
          </a:p>
          <a:p>
            <a:pPr marL="285750" indent="-285750">
              <a:spcBef>
                <a:spcPct val="0"/>
              </a:spcBef>
            </a:pPr>
            <a:endParaRPr lang="en-US" altLang="en-US" sz="800" b="1" dirty="0">
              <a:solidFill>
                <a:schemeClr val="tx2"/>
              </a:solidFill>
            </a:endParaRPr>
          </a:p>
          <a:p>
            <a:pPr marL="285750" indent="-285750">
              <a:spcBef>
                <a:spcPct val="0"/>
              </a:spcBef>
            </a:pPr>
            <a:r>
              <a:rPr lang="en-US" altLang="en-US" sz="1800" b="1" dirty="0">
                <a:solidFill>
                  <a:schemeClr val="tx2"/>
                </a:solidFill>
              </a:rPr>
              <a:t>Local governments submit audits (if applicable) and unaudited budget-to-actual reports (regulatory basis – budgetary basis)</a:t>
            </a:r>
          </a:p>
          <a:p>
            <a:pPr marL="285750" indent="-285750">
              <a:spcBef>
                <a:spcPct val="0"/>
              </a:spcBef>
            </a:pPr>
            <a:endParaRPr lang="en-US" altLang="en-US" sz="800" b="1" dirty="0">
              <a:solidFill>
                <a:schemeClr val="tx2"/>
              </a:solidFill>
            </a:endParaRPr>
          </a:p>
          <a:p>
            <a:pPr marL="285750" indent="-285750">
              <a:spcBef>
                <a:spcPct val="0"/>
              </a:spcBef>
            </a:pPr>
            <a:r>
              <a:rPr lang="en-US" altLang="en-US" sz="1800" b="1" dirty="0">
                <a:solidFill>
                  <a:schemeClr val="tx2"/>
                </a:solidFill>
              </a:rPr>
              <a:t>Audit requirement:</a:t>
            </a:r>
          </a:p>
          <a:p>
            <a:pPr marL="1028700" lvl="1">
              <a:spcBef>
                <a:spcPct val="0"/>
              </a:spcBef>
            </a:pPr>
            <a:r>
              <a:rPr lang="en-US" altLang="en-US" sz="1400" b="1" dirty="0">
                <a:solidFill>
                  <a:schemeClr val="tx2"/>
                </a:solidFill>
              </a:rPr>
              <a:t>Any local government with expenditures greater than $250,000 must be audited annually</a:t>
            </a:r>
          </a:p>
          <a:p>
            <a:pPr marL="1028700" lvl="1">
              <a:spcBef>
                <a:spcPct val="0"/>
              </a:spcBef>
            </a:pPr>
            <a:r>
              <a:rPr lang="en-US" altLang="en-US" sz="1400" b="1" dirty="0">
                <a:solidFill>
                  <a:schemeClr val="tx2"/>
                </a:solidFill>
              </a:rPr>
              <a:t>Any local government with expenditures between $100,000 and $250,000 must be audited biennially</a:t>
            </a:r>
          </a:p>
          <a:p>
            <a:pPr marL="1028700" lvl="1">
              <a:spcBef>
                <a:spcPct val="0"/>
              </a:spcBef>
            </a:pPr>
            <a:r>
              <a:rPr lang="en-US" altLang="en-US" sz="1400" b="1" dirty="0">
                <a:solidFill>
                  <a:schemeClr val="tx2"/>
                </a:solidFill>
              </a:rPr>
              <a:t>No audit requirement if expenditures are less than $100,000</a:t>
            </a:r>
          </a:p>
          <a:p>
            <a:pPr marL="285750" indent="-285750">
              <a:spcBef>
                <a:spcPct val="0"/>
              </a:spcBef>
            </a:pPr>
            <a:endParaRPr lang="en-US" altLang="en-US" sz="1800" b="1" dirty="0">
              <a:solidFill>
                <a:schemeClr val="tx2"/>
              </a:solidFill>
            </a:endParaRPr>
          </a:p>
          <a:p>
            <a:pPr>
              <a:spcBef>
                <a:spcPct val="0"/>
              </a:spcBef>
              <a:buNone/>
            </a:pPr>
            <a:endParaRPr lang="en-US" altLang="en-US" sz="1800" b="1" dirty="0">
              <a:solidFill>
                <a:schemeClr val="tx2"/>
              </a:solidFill>
            </a:endParaRPr>
          </a:p>
        </p:txBody>
      </p:sp>
    </p:spTree>
    <p:extLst>
      <p:ext uri="{BB962C8B-B14F-4D97-AF65-F5344CB8AC3E}">
        <p14:creationId xmlns:p14="http://schemas.microsoft.com/office/powerpoint/2010/main" val="21971505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 y="152400"/>
            <a:ext cx="8382000" cy="609600"/>
          </a:xfrm>
          <a:gradFill>
            <a:gsLst>
              <a:gs pos="0">
                <a:schemeClr val="accent4"/>
              </a:gs>
              <a:gs pos="75000">
                <a:schemeClr val="bg1">
                  <a:shade val="100000"/>
                  <a:satMod val="115000"/>
                </a:schemeClr>
              </a:gs>
              <a:gs pos="100000">
                <a:schemeClr val="bg1">
                  <a:shade val="70000"/>
                  <a:satMod val="130000"/>
                </a:schemeClr>
              </a:gs>
            </a:gsLst>
            <a:path path="circle">
              <a:fillToRect l="20000" t="50000" r="100000" b="50000"/>
            </a:path>
          </a:gradFill>
        </p:spPr>
        <p:txBody>
          <a:bodyPr rtlCol="0">
            <a:noAutofit/>
          </a:bodyPr>
          <a:lstStyle/>
          <a:p>
            <a:pPr eaLnBrk="1" fontAlgn="auto" hangingPunct="1">
              <a:spcAft>
                <a:spcPts val="0"/>
              </a:spcAft>
              <a:defRPr/>
            </a:pPr>
            <a:r>
              <a:rPr lang="en-US" sz="3600" b="1" dirty="0"/>
              <a:t>What Are Other States Doing?</a:t>
            </a:r>
          </a:p>
        </p:txBody>
      </p:sp>
      <p:sp>
        <p:nvSpPr>
          <p:cNvPr id="4100" name="TextBox 8"/>
          <p:cNvSpPr txBox="1">
            <a:spLocks noChangeArrowheads="1"/>
          </p:cNvSpPr>
          <p:nvPr/>
        </p:nvSpPr>
        <p:spPr bwMode="auto">
          <a:xfrm>
            <a:off x="304800" y="762000"/>
            <a:ext cx="8077200" cy="1723549"/>
          </a:xfrm>
          <a:custGeom>
            <a:avLst/>
            <a:gdLst>
              <a:gd name="connsiteX0" fmla="*/ 0 w 8229600"/>
              <a:gd name="connsiteY0" fmla="*/ 0 h 6924973"/>
              <a:gd name="connsiteX1" fmla="*/ 8229600 w 8229600"/>
              <a:gd name="connsiteY1" fmla="*/ 0 h 6924973"/>
              <a:gd name="connsiteX2" fmla="*/ 8229600 w 8229600"/>
              <a:gd name="connsiteY2" fmla="*/ 6924973 h 6924973"/>
              <a:gd name="connsiteX3" fmla="*/ 0 w 8229600"/>
              <a:gd name="connsiteY3" fmla="*/ 6924973 h 6924973"/>
              <a:gd name="connsiteX4" fmla="*/ 0 w 8229600"/>
              <a:gd name="connsiteY4" fmla="*/ 0 h 6924973"/>
              <a:gd name="connsiteX0" fmla="*/ 0 w 8255725"/>
              <a:gd name="connsiteY0" fmla="*/ 0 h 6924973"/>
              <a:gd name="connsiteX1" fmla="*/ 8229600 w 8255725"/>
              <a:gd name="connsiteY1" fmla="*/ 0 h 6924973"/>
              <a:gd name="connsiteX2" fmla="*/ 8255725 w 8255725"/>
              <a:gd name="connsiteY2" fmla="*/ 5818985 h 6924973"/>
              <a:gd name="connsiteX3" fmla="*/ 0 w 8255725"/>
              <a:gd name="connsiteY3" fmla="*/ 6924973 h 6924973"/>
              <a:gd name="connsiteX4" fmla="*/ 0 w 8255725"/>
              <a:gd name="connsiteY4" fmla="*/ 0 h 6924973"/>
              <a:gd name="connsiteX0" fmla="*/ 60960 w 8316685"/>
              <a:gd name="connsiteY0" fmla="*/ 0 h 5975739"/>
              <a:gd name="connsiteX1" fmla="*/ 8290560 w 8316685"/>
              <a:gd name="connsiteY1" fmla="*/ 0 h 5975739"/>
              <a:gd name="connsiteX2" fmla="*/ 8316685 w 8316685"/>
              <a:gd name="connsiteY2" fmla="*/ 5818985 h 5975739"/>
              <a:gd name="connsiteX3" fmla="*/ 0 w 8316685"/>
              <a:gd name="connsiteY3" fmla="*/ 5975739 h 5975739"/>
              <a:gd name="connsiteX4" fmla="*/ 60960 w 8316685"/>
              <a:gd name="connsiteY4" fmla="*/ 0 h 5975739"/>
              <a:gd name="connsiteX0" fmla="*/ 60960 w 8290560"/>
              <a:gd name="connsiteY0" fmla="*/ 0 h 5975739"/>
              <a:gd name="connsiteX1" fmla="*/ 8290560 w 8290560"/>
              <a:gd name="connsiteY1" fmla="*/ 0 h 5975739"/>
              <a:gd name="connsiteX2" fmla="*/ 8264434 w 8290560"/>
              <a:gd name="connsiteY2" fmla="*/ 5949613 h 5975739"/>
              <a:gd name="connsiteX3" fmla="*/ 0 w 8290560"/>
              <a:gd name="connsiteY3" fmla="*/ 5975739 h 5975739"/>
              <a:gd name="connsiteX4" fmla="*/ 60960 w 8290560"/>
              <a:gd name="connsiteY4" fmla="*/ 0 h 59757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0560" h="5975739">
                <a:moveTo>
                  <a:pt x="60960" y="0"/>
                </a:moveTo>
                <a:lnTo>
                  <a:pt x="8290560" y="0"/>
                </a:lnTo>
                <a:lnTo>
                  <a:pt x="8264434" y="5949613"/>
                </a:lnTo>
                <a:lnTo>
                  <a:pt x="0" y="5975739"/>
                </a:lnTo>
                <a:lnTo>
                  <a:pt x="6096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endParaRPr lang="en-US" altLang="en-US" sz="800" b="1" dirty="0">
              <a:solidFill>
                <a:schemeClr val="tx2"/>
              </a:solidFill>
            </a:endParaRPr>
          </a:p>
          <a:p>
            <a:pPr>
              <a:spcBef>
                <a:spcPct val="0"/>
              </a:spcBef>
              <a:buNone/>
            </a:pPr>
            <a:r>
              <a:rPr lang="en-US" altLang="en-US" sz="2400" b="1" u="sng" dirty="0">
                <a:solidFill>
                  <a:schemeClr val="tx2"/>
                </a:solidFill>
              </a:rPr>
              <a:t>Wyoming</a:t>
            </a:r>
          </a:p>
          <a:p>
            <a:pPr>
              <a:spcBef>
                <a:spcPct val="0"/>
              </a:spcBef>
              <a:buNone/>
            </a:pPr>
            <a:endParaRPr lang="en-US" altLang="en-US" sz="2400" b="1" u="sng" dirty="0">
              <a:solidFill>
                <a:schemeClr val="tx2"/>
              </a:solidFill>
            </a:endParaRPr>
          </a:p>
          <a:p>
            <a:pPr>
              <a:spcBef>
                <a:spcPct val="0"/>
              </a:spcBef>
              <a:buNone/>
            </a:pPr>
            <a:endParaRPr lang="en-US" altLang="en-US" sz="1400" b="1" dirty="0">
              <a:solidFill>
                <a:schemeClr val="tx2"/>
              </a:solidFill>
            </a:endParaRPr>
          </a:p>
          <a:p>
            <a:pPr>
              <a:spcBef>
                <a:spcPct val="0"/>
              </a:spcBef>
              <a:buNone/>
            </a:pPr>
            <a:endParaRPr lang="en-US" altLang="en-US" sz="1800" b="1" dirty="0">
              <a:solidFill>
                <a:schemeClr val="tx2"/>
              </a:solidFill>
            </a:endParaRPr>
          </a:p>
          <a:p>
            <a:pPr>
              <a:spcBef>
                <a:spcPct val="0"/>
              </a:spcBef>
              <a:buNone/>
            </a:pPr>
            <a:endParaRPr lang="en-US" altLang="en-US" sz="1800" b="1" dirty="0">
              <a:solidFill>
                <a:schemeClr val="tx2"/>
              </a:solidFill>
            </a:endParaRPr>
          </a:p>
        </p:txBody>
      </p:sp>
      <p:graphicFrame>
        <p:nvGraphicFramePr>
          <p:cNvPr id="9" name="Table 8">
            <a:extLst>
              <a:ext uri="{FF2B5EF4-FFF2-40B4-BE49-F238E27FC236}">
                <a16:creationId xmlns:a16="http://schemas.microsoft.com/office/drawing/2014/main" id="{E1EAA18F-3B11-4B82-884A-A991B802528F}"/>
              </a:ext>
            </a:extLst>
          </p:cNvPr>
          <p:cNvGraphicFramePr>
            <a:graphicFrameLocks noGrp="1"/>
          </p:cNvGraphicFramePr>
          <p:nvPr>
            <p:extLst>
              <p:ext uri="{D42A27DB-BD31-4B8C-83A1-F6EECF244321}">
                <p14:modId xmlns:p14="http://schemas.microsoft.com/office/powerpoint/2010/main" val="1016369786"/>
              </p:ext>
            </p:extLst>
          </p:nvPr>
        </p:nvGraphicFramePr>
        <p:xfrm>
          <a:off x="1414418" y="1447801"/>
          <a:ext cx="5705564" cy="5120640"/>
        </p:xfrm>
        <a:graphic>
          <a:graphicData uri="http://schemas.openxmlformats.org/drawingml/2006/table">
            <a:tbl>
              <a:tblPr firstRow="1" firstCol="1" bandRow="1">
                <a:tableStyleId>{5C22544A-7EE6-4342-B048-85BDC9FD1C3A}</a:tableStyleId>
              </a:tblPr>
              <a:tblGrid>
                <a:gridCol w="2852782">
                  <a:extLst>
                    <a:ext uri="{9D8B030D-6E8A-4147-A177-3AD203B41FA5}">
                      <a16:colId xmlns:a16="http://schemas.microsoft.com/office/drawing/2014/main" val="769026443"/>
                    </a:ext>
                  </a:extLst>
                </a:gridCol>
                <a:gridCol w="2852782">
                  <a:extLst>
                    <a:ext uri="{9D8B030D-6E8A-4147-A177-3AD203B41FA5}">
                      <a16:colId xmlns:a16="http://schemas.microsoft.com/office/drawing/2014/main" val="2888008239"/>
                    </a:ext>
                  </a:extLst>
                </a:gridCol>
              </a:tblGrid>
              <a:tr h="530678">
                <a:tc gridSpan="2">
                  <a:txBody>
                    <a:bodyPr/>
                    <a:lstStyle/>
                    <a:p>
                      <a:pPr marL="0" marR="0" algn="ctr">
                        <a:spcBef>
                          <a:spcPts val="0"/>
                        </a:spcBef>
                        <a:spcAft>
                          <a:spcPts val="0"/>
                        </a:spcAft>
                      </a:pPr>
                      <a:r>
                        <a:rPr lang="en-US" sz="1200" dirty="0">
                          <a:effectLst/>
                        </a:rPr>
                        <a:t> </a:t>
                      </a:r>
                    </a:p>
                    <a:p>
                      <a:pPr marL="0" marR="0" algn="ctr">
                        <a:spcBef>
                          <a:spcPts val="0"/>
                        </a:spcBef>
                        <a:spcAft>
                          <a:spcPts val="0"/>
                        </a:spcAft>
                      </a:pPr>
                      <a:r>
                        <a:rPr lang="en-US" sz="1200" dirty="0">
                          <a:effectLst/>
                        </a:rPr>
                        <a:t>County Submission Requirements</a:t>
                      </a:r>
                    </a:p>
                    <a:p>
                      <a:pPr marL="0" marR="0" algn="ctr">
                        <a:spcBef>
                          <a:spcPts val="0"/>
                        </a:spcBef>
                        <a:spcAft>
                          <a:spcPts val="0"/>
                        </a:spcAft>
                      </a:pP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6675" marR="66675" marT="0" marB="0"/>
                </a:tc>
                <a:tc hMerge="1">
                  <a:txBody>
                    <a:bodyPr/>
                    <a:lstStyle/>
                    <a:p>
                      <a:endParaRPr lang="en-US"/>
                    </a:p>
                  </a:txBody>
                  <a:tcPr/>
                </a:tc>
                <a:extLst>
                  <a:ext uri="{0D108BD9-81ED-4DB2-BD59-A6C34878D82A}">
                    <a16:rowId xmlns:a16="http://schemas.microsoft.com/office/drawing/2014/main" val="375506059"/>
                  </a:ext>
                </a:extLst>
              </a:tr>
              <a:tr h="884464">
                <a:tc>
                  <a:txBody>
                    <a:bodyPr/>
                    <a:lstStyle/>
                    <a:p>
                      <a:pPr marL="0" marR="0">
                        <a:spcBef>
                          <a:spcPts val="0"/>
                        </a:spcBef>
                        <a:spcAft>
                          <a:spcPts val="0"/>
                        </a:spcAft>
                      </a:pPr>
                      <a:r>
                        <a:rPr lang="en-US" sz="1200">
                          <a:effectLst/>
                        </a:rPr>
                        <a:t>All counties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6675" marR="66675" marT="0" marB="0"/>
                </a:tc>
                <a:tc>
                  <a:txBody>
                    <a:bodyPr/>
                    <a:lstStyle/>
                    <a:p>
                      <a:pPr marL="342900" marR="0" lvl="0" indent="-342900">
                        <a:spcBef>
                          <a:spcPts val="0"/>
                        </a:spcBef>
                        <a:spcAft>
                          <a:spcPts val="0"/>
                        </a:spcAft>
                        <a:buFont typeface="Wingdings" panose="05000000000000000000" pitchFamily="2" charset="2"/>
                        <a:buChar char=""/>
                      </a:pPr>
                      <a:r>
                        <a:rPr lang="en-US" sz="1200" dirty="0">
                          <a:effectLst/>
                        </a:rPr>
                        <a:t>Annual Financial Report (non-GAAP form – specific to the state)</a:t>
                      </a:r>
                    </a:p>
                    <a:p>
                      <a:pPr marL="342900" marR="0" lvl="0" indent="-342900">
                        <a:spcBef>
                          <a:spcPts val="0"/>
                        </a:spcBef>
                        <a:spcAft>
                          <a:spcPts val="0"/>
                        </a:spcAft>
                        <a:buFont typeface="Wingdings" panose="05000000000000000000" pitchFamily="2" charset="2"/>
                        <a:buChar char=""/>
                      </a:pPr>
                      <a:r>
                        <a:rPr lang="en-US" sz="1200" dirty="0">
                          <a:effectLst/>
                        </a:rPr>
                        <a:t>CPA Audit/GAAP – due 6 months after FYE</a:t>
                      </a:r>
                    </a:p>
                    <a:p>
                      <a:pPr marL="0" marR="0">
                        <a:spcBef>
                          <a:spcPts val="0"/>
                        </a:spcBef>
                        <a:spcAft>
                          <a:spcPts val="0"/>
                        </a:spcAft>
                      </a:pP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6675" marR="66675" marT="0" marB="0"/>
                </a:tc>
                <a:extLst>
                  <a:ext uri="{0D108BD9-81ED-4DB2-BD59-A6C34878D82A}">
                    <a16:rowId xmlns:a16="http://schemas.microsoft.com/office/drawing/2014/main" val="3521819993"/>
                  </a:ext>
                </a:extLst>
              </a:tr>
              <a:tr h="530678">
                <a:tc gridSpan="2">
                  <a:txBody>
                    <a:bodyPr/>
                    <a:lstStyle/>
                    <a:p>
                      <a:pPr marL="0" marR="0" algn="ctr">
                        <a:spcBef>
                          <a:spcPts val="0"/>
                        </a:spcBef>
                        <a:spcAft>
                          <a:spcPts val="0"/>
                        </a:spcAft>
                      </a:pPr>
                      <a:r>
                        <a:rPr lang="en-US" sz="1200" dirty="0">
                          <a:effectLst/>
                        </a:rPr>
                        <a:t> </a:t>
                      </a:r>
                    </a:p>
                    <a:p>
                      <a:pPr marL="0" marR="0" algn="ctr">
                        <a:spcBef>
                          <a:spcPts val="0"/>
                        </a:spcBef>
                        <a:spcAft>
                          <a:spcPts val="0"/>
                        </a:spcAft>
                      </a:pPr>
                      <a:r>
                        <a:rPr lang="en-US" sz="1200" dirty="0">
                          <a:effectLst/>
                        </a:rPr>
                        <a:t>City and Town Submission Requirements</a:t>
                      </a:r>
                    </a:p>
                    <a:p>
                      <a:pPr marL="0" marR="0" algn="ctr">
                        <a:spcBef>
                          <a:spcPts val="0"/>
                        </a:spcBef>
                        <a:spcAft>
                          <a:spcPts val="0"/>
                        </a:spcAft>
                      </a:pP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6675" marR="66675" marT="0" marB="0"/>
                </a:tc>
                <a:tc hMerge="1">
                  <a:txBody>
                    <a:bodyPr/>
                    <a:lstStyle/>
                    <a:p>
                      <a:endParaRPr lang="en-US"/>
                    </a:p>
                  </a:txBody>
                  <a:tcPr/>
                </a:tc>
                <a:extLst>
                  <a:ext uri="{0D108BD9-81ED-4DB2-BD59-A6C34878D82A}">
                    <a16:rowId xmlns:a16="http://schemas.microsoft.com/office/drawing/2014/main" val="5532686"/>
                  </a:ext>
                </a:extLst>
              </a:tr>
              <a:tr h="884464">
                <a:tc>
                  <a:txBody>
                    <a:bodyPr/>
                    <a:lstStyle/>
                    <a:p>
                      <a:pPr marL="0" marR="0">
                        <a:spcBef>
                          <a:spcPts val="0"/>
                        </a:spcBef>
                        <a:spcAft>
                          <a:spcPts val="0"/>
                        </a:spcAft>
                      </a:pPr>
                      <a:r>
                        <a:rPr lang="en-US" sz="1200">
                          <a:effectLst/>
                        </a:rPr>
                        <a:t>Populations over 4,000 or those with a city manager form of government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6675" marR="66675" marT="0" marB="0"/>
                </a:tc>
                <a:tc>
                  <a:txBody>
                    <a:bodyPr/>
                    <a:lstStyle/>
                    <a:p>
                      <a:pPr marL="342900" marR="0" lvl="0" indent="-342900">
                        <a:spcBef>
                          <a:spcPts val="0"/>
                        </a:spcBef>
                        <a:spcAft>
                          <a:spcPts val="0"/>
                        </a:spcAft>
                        <a:buFont typeface="Wingdings" panose="05000000000000000000" pitchFamily="2" charset="2"/>
                        <a:buChar char=""/>
                      </a:pPr>
                      <a:r>
                        <a:rPr lang="en-US" sz="1200" dirty="0">
                          <a:effectLst/>
                        </a:rPr>
                        <a:t>Annual Financial Report (non-GAAP form – specific to the state)</a:t>
                      </a:r>
                    </a:p>
                    <a:p>
                      <a:pPr marL="342900" marR="0" lvl="0" indent="-342900">
                        <a:spcBef>
                          <a:spcPts val="0"/>
                        </a:spcBef>
                        <a:spcAft>
                          <a:spcPts val="0"/>
                        </a:spcAft>
                        <a:buFont typeface="Wingdings" panose="05000000000000000000" pitchFamily="2" charset="2"/>
                        <a:buChar char=""/>
                      </a:pPr>
                      <a:r>
                        <a:rPr lang="en-US" sz="1200" dirty="0">
                          <a:effectLst/>
                        </a:rPr>
                        <a:t>CPA Audit/GAAP – due 6 months after FYE</a:t>
                      </a:r>
                    </a:p>
                    <a:p>
                      <a:pPr marL="276860" marR="0">
                        <a:spcBef>
                          <a:spcPts val="0"/>
                        </a:spcBef>
                        <a:spcAft>
                          <a:spcPts val="0"/>
                        </a:spcAft>
                      </a:pP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6675" marR="66675" marT="0" marB="0"/>
                </a:tc>
                <a:extLst>
                  <a:ext uri="{0D108BD9-81ED-4DB2-BD59-A6C34878D82A}">
                    <a16:rowId xmlns:a16="http://schemas.microsoft.com/office/drawing/2014/main" val="3156284509"/>
                  </a:ext>
                </a:extLst>
              </a:tr>
              <a:tr h="1415143">
                <a:tc>
                  <a:txBody>
                    <a:bodyPr/>
                    <a:lstStyle/>
                    <a:p>
                      <a:pPr marL="0" marR="0">
                        <a:spcBef>
                          <a:spcPts val="0"/>
                        </a:spcBef>
                        <a:spcAft>
                          <a:spcPts val="0"/>
                        </a:spcAft>
                      </a:pPr>
                      <a:r>
                        <a:rPr lang="en-US" sz="1200">
                          <a:effectLst/>
                        </a:rPr>
                        <a:t>Revenue or expenditures over $100,000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6675" marR="66675" marT="0" marB="0"/>
                </a:tc>
                <a:tc>
                  <a:txBody>
                    <a:bodyPr/>
                    <a:lstStyle/>
                    <a:p>
                      <a:pPr marL="342900" marR="0" lvl="0" indent="-342900">
                        <a:spcBef>
                          <a:spcPts val="0"/>
                        </a:spcBef>
                        <a:spcAft>
                          <a:spcPts val="0"/>
                        </a:spcAft>
                        <a:buFont typeface="Wingdings" panose="05000000000000000000" pitchFamily="2" charset="2"/>
                        <a:buChar char=""/>
                      </a:pPr>
                      <a:r>
                        <a:rPr lang="en-US" sz="1200" dirty="0">
                          <a:effectLst/>
                        </a:rPr>
                        <a:t>Annual Financial Report (non-GAAP form – specific to the state)</a:t>
                      </a:r>
                    </a:p>
                    <a:p>
                      <a:pPr marL="342900" marR="0" lvl="0" indent="-342900">
                        <a:spcBef>
                          <a:spcPts val="0"/>
                        </a:spcBef>
                        <a:spcAft>
                          <a:spcPts val="0"/>
                        </a:spcAft>
                        <a:buFont typeface="Wingdings" panose="05000000000000000000" pitchFamily="2" charset="2"/>
                        <a:buChar char=""/>
                      </a:pPr>
                      <a:r>
                        <a:rPr lang="en-US" sz="1200" dirty="0">
                          <a:effectLst/>
                        </a:rPr>
                        <a:t>Self Audit (State suggested procedures)</a:t>
                      </a:r>
                    </a:p>
                    <a:p>
                      <a:pPr marL="342900" marR="0" lvl="0" indent="-342900">
                        <a:spcBef>
                          <a:spcPts val="0"/>
                        </a:spcBef>
                        <a:spcAft>
                          <a:spcPts val="0"/>
                        </a:spcAft>
                        <a:buFont typeface="Wingdings" panose="05000000000000000000" pitchFamily="2" charset="2"/>
                        <a:buChar char=""/>
                      </a:pPr>
                      <a:r>
                        <a:rPr lang="en-US" sz="1200" dirty="0">
                          <a:effectLst/>
                        </a:rPr>
                        <a:t>Internal Control Evaluation (Certified Checklist)</a:t>
                      </a:r>
                    </a:p>
                    <a:p>
                      <a:pPr marL="342900" marR="0" lvl="0" indent="-342900">
                        <a:spcBef>
                          <a:spcPts val="0"/>
                        </a:spcBef>
                        <a:spcAft>
                          <a:spcPts val="0"/>
                        </a:spcAft>
                        <a:buFont typeface="Wingdings" panose="05000000000000000000" pitchFamily="2" charset="2"/>
                        <a:buChar char=""/>
                      </a:pPr>
                      <a:r>
                        <a:rPr lang="en-US" sz="1200" dirty="0">
                          <a:effectLst/>
                        </a:rPr>
                        <a:t>Bank Reconciliation</a:t>
                      </a:r>
                    </a:p>
                    <a:p>
                      <a:pPr marL="276860" marR="0">
                        <a:spcBef>
                          <a:spcPts val="0"/>
                        </a:spcBef>
                        <a:spcAft>
                          <a:spcPts val="0"/>
                        </a:spcAft>
                      </a:pP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6675" marR="66675" marT="0" marB="0"/>
                </a:tc>
                <a:extLst>
                  <a:ext uri="{0D108BD9-81ED-4DB2-BD59-A6C34878D82A}">
                    <a16:rowId xmlns:a16="http://schemas.microsoft.com/office/drawing/2014/main" val="2843160004"/>
                  </a:ext>
                </a:extLst>
              </a:tr>
              <a:tr h="707571">
                <a:tc>
                  <a:txBody>
                    <a:bodyPr/>
                    <a:lstStyle/>
                    <a:p>
                      <a:pPr marL="0" marR="0">
                        <a:spcBef>
                          <a:spcPts val="0"/>
                        </a:spcBef>
                        <a:spcAft>
                          <a:spcPts val="0"/>
                        </a:spcAft>
                      </a:pPr>
                      <a:r>
                        <a:rPr lang="en-US" sz="1200" dirty="0">
                          <a:effectLst/>
                        </a:rPr>
                        <a:t>Revenue or expenditures less than $100,000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6675" marR="66675" marT="0" marB="0"/>
                </a:tc>
                <a:tc>
                  <a:txBody>
                    <a:bodyPr/>
                    <a:lstStyle/>
                    <a:p>
                      <a:pPr marL="342900" marR="0" lvl="0" indent="-342900">
                        <a:spcBef>
                          <a:spcPts val="0"/>
                        </a:spcBef>
                        <a:spcAft>
                          <a:spcPts val="0"/>
                        </a:spcAft>
                        <a:buFont typeface="Wingdings" panose="05000000000000000000" pitchFamily="2" charset="2"/>
                        <a:buChar char=""/>
                      </a:pPr>
                      <a:r>
                        <a:rPr lang="en-US" sz="1200" dirty="0">
                          <a:effectLst/>
                        </a:rPr>
                        <a:t>Annual Financial Report (non-GAAP form – specific to the state)</a:t>
                      </a:r>
                    </a:p>
                    <a:p>
                      <a:pPr marL="342900" marR="0" lvl="0" indent="-342900">
                        <a:spcBef>
                          <a:spcPts val="0"/>
                        </a:spcBef>
                        <a:spcAft>
                          <a:spcPts val="0"/>
                        </a:spcAft>
                        <a:buFont typeface="Wingdings" panose="05000000000000000000" pitchFamily="2" charset="2"/>
                        <a:buChar char=""/>
                      </a:pPr>
                      <a:r>
                        <a:rPr lang="en-US" sz="1200" dirty="0">
                          <a:effectLst/>
                        </a:rPr>
                        <a:t>Bank Reconciliation</a:t>
                      </a:r>
                    </a:p>
                    <a:p>
                      <a:pPr marL="276860" marR="0">
                        <a:spcBef>
                          <a:spcPts val="0"/>
                        </a:spcBef>
                        <a:spcAft>
                          <a:spcPts val="0"/>
                        </a:spcAft>
                      </a:pP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6675" marR="66675" marT="0" marB="0"/>
                </a:tc>
                <a:extLst>
                  <a:ext uri="{0D108BD9-81ED-4DB2-BD59-A6C34878D82A}">
                    <a16:rowId xmlns:a16="http://schemas.microsoft.com/office/drawing/2014/main" val="3335743209"/>
                  </a:ext>
                </a:extLst>
              </a:tr>
            </a:tbl>
          </a:graphicData>
        </a:graphic>
      </p:graphicFrame>
    </p:spTree>
    <p:extLst>
      <p:ext uri="{BB962C8B-B14F-4D97-AF65-F5344CB8AC3E}">
        <p14:creationId xmlns:p14="http://schemas.microsoft.com/office/powerpoint/2010/main" val="34749866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 y="152400"/>
            <a:ext cx="8382000" cy="609600"/>
          </a:xfrm>
          <a:gradFill>
            <a:gsLst>
              <a:gs pos="0">
                <a:schemeClr val="accent4"/>
              </a:gs>
              <a:gs pos="75000">
                <a:schemeClr val="bg1">
                  <a:shade val="100000"/>
                  <a:satMod val="115000"/>
                </a:schemeClr>
              </a:gs>
              <a:gs pos="100000">
                <a:schemeClr val="bg1">
                  <a:shade val="70000"/>
                  <a:satMod val="130000"/>
                </a:schemeClr>
              </a:gs>
            </a:gsLst>
            <a:path path="circle">
              <a:fillToRect l="20000" t="50000" r="100000" b="50000"/>
            </a:path>
          </a:gradFill>
        </p:spPr>
        <p:txBody>
          <a:bodyPr rtlCol="0">
            <a:noAutofit/>
          </a:bodyPr>
          <a:lstStyle/>
          <a:p>
            <a:pPr eaLnBrk="1" fontAlgn="auto" hangingPunct="1">
              <a:spcAft>
                <a:spcPts val="0"/>
              </a:spcAft>
              <a:defRPr/>
            </a:pPr>
            <a:r>
              <a:rPr lang="en-US" sz="3600" b="1" dirty="0"/>
              <a:t>Key Terminology</a:t>
            </a:r>
          </a:p>
        </p:txBody>
      </p:sp>
      <p:sp>
        <p:nvSpPr>
          <p:cNvPr id="4100" name="TextBox 8"/>
          <p:cNvSpPr txBox="1">
            <a:spLocks noChangeArrowheads="1"/>
          </p:cNvSpPr>
          <p:nvPr/>
        </p:nvSpPr>
        <p:spPr bwMode="auto">
          <a:xfrm>
            <a:off x="228600" y="914399"/>
            <a:ext cx="8191500" cy="4878259"/>
          </a:xfrm>
          <a:custGeom>
            <a:avLst/>
            <a:gdLst>
              <a:gd name="connsiteX0" fmla="*/ 0 w 8191500"/>
              <a:gd name="connsiteY0" fmla="*/ 0 h 7386638"/>
              <a:gd name="connsiteX1" fmla="*/ 8191500 w 8191500"/>
              <a:gd name="connsiteY1" fmla="*/ 0 h 7386638"/>
              <a:gd name="connsiteX2" fmla="*/ 8191500 w 8191500"/>
              <a:gd name="connsiteY2" fmla="*/ 7386638 h 7386638"/>
              <a:gd name="connsiteX3" fmla="*/ 0 w 8191500"/>
              <a:gd name="connsiteY3" fmla="*/ 7386638 h 7386638"/>
              <a:gd name="connsiteX4" fmla="*/ 0 w 8191500"/>
              <a:gd name="connsiteY4" fmla="*/ 0 h 7386638"/>
              <a:gd name="connsiteX0" fmla="*/ 0 w 8191500"/>
              <a:gd name="connsiteY0" fmla="*/ 0 h 7386638"/>
              <a:gd name="connsiteX1" fmla="*/ 8191500 w 8191500"/>
              <a:gd name="connsiteY1" fmla="*/ 0 h 7386638"/>
              <a:gd name="connsiteX2" fmla="*/ 8191500 w 8191500"/>
              <a:gd name="connsiteY2" fmla="*/ 5914889 h 7386638"/>
              <a:gd name="connsiteX3" fmla="*/ 0 w 8191500"/>
              <a:gd name="connsiteY3" fmla="*/ 7386638 h 7386638"/>
              <a:gd name="connsiteX4" fmla="*/ 0 w 8191500"/>
              <a:gd name="connsiteY4" fmla="*/ 0 h 7386638"/>
              <a:gd name="connsiteX0" fmla="*/ 0 w 8191500"/>
              <a:gd name="connsiteY0" fmla="*/ 0 h 5914889"/>
              <a:gd name="connsiteX1" fmla="*/ 8191500 w 8191500"/>
              <a:gd name="connsiteY1" fmla="*/ 0 h 5914889"/>
              <a:gd name="connsiteX2" fmla="*/ 8191500 w 8191500"/>
              <a:gd name="connsiteY2" fmla="*/ 5914889 h 5914889"/>
              <a:gd name="connsiteX3" fmla="*/ 8709 w 8191500"/>
              <a:gd name="connsiteY3" fmla="*/ 5749427 h 5914889"/>
              <a:gd name="connsiteX4" fmla="*/ 0 w 8191500"/>
              <a:gd name="connsiteY4" fmla="*/ 0 h 5914889"/>
              <a:gd name="connsiteX0" fmla="*/ 0 w 8191500"/>
              <a:gd name="connsiteY0" fmla="*/ 0 h 5758135"/>
              <a:gd name="connsiteX1" fmla="*/ 8191500 w 8191500"/>
              <a:gd name="connsiteY1" fmla="*/ 0 h 5758135"/>
              <a:gd name="connsiteX2" fmla="*/ 8191500 w 8191500"/>
              <a:gd name="connsiteY2" fmla="*/ 5758135 h 5758135"/>
              <a:gd name="connsiteX3" fmla="*/ 8709 w 8191500"/>
              <a:gd name="connsiteY3" fmla="*/ 5749427 h 5758135"/>
              <a:gd name="connsiteX4" fmla="*/ 0 w 8191500"/>
              <a:gd name="connsiteY4" fmla="*/ 0 h 57581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91500" h="5758135">
                <a:moveTo>
                  <a:pt x="0" y="0"/>
                </a:moveTo>
                <a:lnTo>
                  <a:pt x="8191500" y="0"/>
                </a:lnTo>
                <a:lnTo>
                  <a:pt x="8191500" y="5758135"/>
                </a:lnTo>
                <a:lnTo>
                  <a:pt x="8709" y="5749427"/>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800" b="1" u="sng" dirty="0">
              <a:solidFill>
                <a:schemeClr val="tx2"/>
              </a:solidFill>
            </a:endParaRPr>
          </a:p>
          <a:p>
            <a:pPr>
              <a:spcBef>
                <a:spcPct val="0"/>
              </a:spcBef>
              <a:buFontTx/>
              <a:buNone/>
            </a:pPr>
            <a:r>
              <a:rPr lang="en-US" altLang="en-US" sz="2400" b="1" u="sng" dirty="0">
                <a:solidFill>
                  <a:schemeClr val="tx2"/>
                </a:solidFill>
              </a:rPr>
              <a:t>Generally Accepted Accounting Principles (GAAP)</a:t>
            </a:r>
          </a:p>
          <a:p>
            <a:pPr marL="285750" indent="-285750">
              <a:spcBef>
                <a:spcPct val="0"/>
              </a:spcBef>
            </a:pPr>
            <a:r>
              <a:rPr lang="en-US" altLang="en-US" sz="1800" b="1" dirty="0">
                <a:solidFill>
                  <a:schemeClr val="tx2"/>
                </a:solidFill>
              </a:rPr>
              <a:t>Nationally recognized accounting and reporting standards</a:t>
            </a:r>
          </a:p>
          <a:p>
            <a:pPr marL="285750" indent="-285750">
              <a:spcBef>
                <a:spcPct val="0"/>
              </a:spcBef>
            </a:pPr>
            <a:r>
              <a:rPr lang="en-US" altLang="en-US" sz="1800" b="1" dirty="0">
                <a:solidFill>
                  <a:schemeClr val="tx2"/>
                </a:solidFill>
              </a:rPr>
              <a:t>Defined by the Governmental Accounting Standards Board (GASB)</a:t>
            </a:r>
          </a:p>
          <a:p>
            <a:pPr>
              <a:spcBef>
                <a:spcPct val="0"/>
              </a:spcBef>
              <a:buNone/>
            </a:pPr>
            <a:endParaRPr lang="en-US" altLang="en-US" sz="1800" dirty="0"/>
          </a:p>
          <a:p>
            <a:pPr>
              <a:spcBef>
                <a:spcPct val="0"/>
              </a:spcBef>
              <a:buNone/>
            </a:pPr>
            <a:r>
              <a:rPr lang="en-US" altLang="en-US" sz="2400" b="1" u="sng" dirty="0">
                <a:solidFill>
                  <a:schemeClr val="tx2"/>
                </a:solidFill>
              </a:rPr>
              <a:t>Financial Reporting Frameworks</a:t>
            </a:r>
          </a:p>
          <a:p>
            <a:pPr marL="285750" indent="-285750">
              <a:spcBef>
                <a:spcPct val="0"/>
              </a:spcBef>
            </a:pPr>
            <a:r>
              <a:rPr lang="en-US" altLang="en-US" sz="1800" b="1" dirty="0">
                <a:solidFill>
                  <a:schemeClr val="tx2"/>
                </a:solidFill>
              </a:rPr>
              <a:t>A specific set of accounting principles and methods used to determine financial statements</a:t>
            </a:r>
          </a:p>
          <a:p>
            <a:pPr marL="285750" indent="-285750">
              <a:spcBef>
                <a:spcPct val="0"/>
              </a:spcBef>
            </a:pPr>
            <a:r>
              <a:rPr lang="en-US" altLang="en-US" sz="1800" b="1" dirty="0">
                <a:solidFill>
                  <a:schemeClr val="tx2"/>
                </a:solidFill>
              </a:rPr>
              <a:t>GAAP is one financial reporting framework</a:t>
            </a:r>
          </a:p>
          <a:p>
            <a:pPr marL="285750" indent="-285750">
              <a:spcBef>
                <a:spcPct val="0"/>
              </a:spcBef>
            </a:pPr>
            <a:r>
              <a:rPr lang="en-US" altLang="en-US" sz="1800" b="1" dirty="0">
                <a:solidFill>
                  <a:schemeClr val="tx2"/>
                </a:solidFill>
              </a:rPr>
              <a:t>Other “non-GAAP” frameworks include Cash, Modified Cash, Tax, or Regulatory</a:t>
            </a:r>
          </a:p>
          <a:p>
            <a:pPr>
              <a:spcBef>
                <a:spcPct val="0"/>
              </a:spcBef>
              <a:buNone/>
            </a:pPr>
            <a:endParaRPr lang="en-US" altLang="en-US" sz="1800" dirty="0"/>
          </a:p>
          <a:p>
            <a:pPr>
              <a:spcBef>
                <a:spcPct val="0"/>
              </a:spcBef>
              <a:buNone/>
            </a:pPr>
            <a:r>
              <a:rPr lang="en-US" altLang="en-US" sz="2400" b="1" u="sng" dirty="0">
                <a:solidFill>
                  <a:schemeClr val="tx2"/>
                </a:solidFill>
              </a:rPr>
              <a:t>Regulatory Basis Reporting Framework</a:t>
            </a:r>
          </a:p>
          <a:p>
            <a:pPr marL="285750" indent="-285750">
              <a:spcBef>
                <a:spcPct val="0"/>
              </a:spcBef>
            </a:pPr>
            <a:r>
              <a:rPr lang="en-US" altLang="en-US" sz="1800" b="1" dirty="0">
                <a:solidFill>
                  <a:schemeClr val="tx2"/>
                </a:solidFill>
              </a:rPr>
              <a:t>Defined by a regulatory agency for financial </a:t>
            </a:r>
            <a:r>
              <a:rPr lang="en-US" altLang="en-US" sz="1800" b="1">
                <a:solidFill>
                  <a:schemeClr val="tx2"/>
                </a:solidFill>
              </a:rPr>
              <a:t>reporting compliance</a:t>
            </a:r>
            <a:endParaRPr lang="en-US" altLang="en-US" sz="1800" b="1" dirty="0">
              <a:solidFill>
                <a:schemeClr val="tx2"/>
              </a:solidFill>
            </a:endParaRPr>
          </a:p>
          <a:p>
            <a:pPr marL="285750" indent="-285750">
              <a:spcBef>
                <a:spcPct val="0"/>
              </a:spcBef>
            </a:pPr>
            <a:r>
              <a:rPr lang="en-US" altLang="en-US" sz="1800" b="1" dirty="0">
                <a:solidFill>
                  <a:schemeClr val="tx2"/>
                </a:solidFill>
              </a:rPr>
              <a:t>Montana State agencies report per a regulatory basis framework for Agency “Bluebook” reporting</a:t>
            </a:r>
            <a:endParaRPr lang="en-US" altLang="en-US" sz="1400" b="1" dirty="0">
              <a:solidFill>
                <a:schemeClr val="tx2"/>
              </a:solidFill>
            </a:endParaRPr>
          </a:p>
          <a:p>
            <a:pPr marL="1028700" lvl="1">
              <a:spcBef>
                <a:spcPct val="0"/>
              </a:spcBef>
            </a:pPr>
            <a:r>
              <a:rPr lang="en-US" altLang="en-US" sz="1400" b="1" dirty="0">
                <a:solidFill>
                  <a:schemeClr val="tx2"/>
                </a:solidFill>
              </a:rPr>
              <a:t>Intent: to provide information useful to the decisions of the legislature and the general public</a:t>
            </a:r>
          </a:p>
          <a:p>
            <a:pPr>
              <a:spcBef>
                <a:spcPct val="0"/>
              </a:spcBef>
              <a:buFontTx/>
              <a:buNone/>
            </a:pPr>
            <a:endParaRPr lang="en-US" altLang="en-US" sz="1800" dirty="0"/>
          </a:p>
        </p:txBody>
      </p:sp>
    </p:spTree>
    <p:extLst>
      <p:ext uri="{BB962C8B-B14F-4D97-AF65-F5344CB8AC3E}">
        <p14:creationId xmlns:p14="http://schemas.microsoft.com/office/powerpoint/2010/main" val="34542375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 y="152400"/>
            <a:ext cx="8382000" cy="609600"/>
          </a:xfrm>
          <a:gradFill>
            <a:gsLst>
              <a:gs pos="0">
                <a:schemeClr val="accent4"/>
              </a:gs>
              <a:gs pos="75000">
                <a:schemeClr val="bg1">
                  <a:shade val="100000"/>
                  <a:satMod val="115000"/>
                </a:schemeClr>
              </a:gs>
              <a:gs pos="100000">
                <a:schemeClr val="bg1">
                  <a:shade val="70000"/>
                  <a:satMod val="130000"/>
                </a:schemeClr>
              </a:gs>
            </a:gsLst>
            <a:path path="circle">
              <a:fillToRect l="20000" t="50000" r="100000" b="50000"/>
            </a:path>
          </a:gradFill>
        </p:spPr>
        <p:txBody>
          <a:bodyPr rtlCol="0">
            <a:noAutofit/>
          </a:bodyPr>
          <a:lstStyle/>
          <a:p>
            <a:pPr eaLnBrk="1" fontAlgn="auto" hangingPunct="1">
              <a:spcAft>
                <a:spcPts val="0"/>
              </a:spcAft>
              <a:defRPr/>
            </a:pPr>
            <a:r>
              <a:rPr lang="en-US" sz="3600" b="1" dirty="0"/>
              <a:t>What Are Other States Doing?</a:t>
            </a:r>
          </a:p>
        </p:txBody>
      </p:sp>
      <p:sp>
        <p:nvSpPr>
          <p:cNvPr id="4100" name="TextBox 8"/>
          <p:cNvSpPr txBox="1">
            <a:spLocks noChangeArrowheads="1"/>
          </p:cNvSpPr>
          <p:nvPr/>
        </p:nvSpPr>
        <p:spPr bwMode="auto">
          <a:xfrm>
            <a:off x="304800" y="762000"/>
            <a:ext cx="8077200" cy="2092881"/>
          </a:xfrm>
          <a:custGeom>
            <a:avLst/>
            <a:gdLst>
              <a:gd name="connsiteX0" fmla="*/ 0 w 8229600"/>
              <a:gd name="connsiteY0" fmla="*/ 0 h 6924973"/>
              <a:gd name="connsiteX1" fmla="*/ 8229600 w 8229600"/>
              <a:gd name="connsiteY1" fmla="*/ 0 h 6924973"/>
              <a:gd name="connsiteX2" fmla="*/ 8229600 w 8229600"/>
              <a:gd name="connsiteY2" fmla="*/ 6924973 h 6924973"/>
              <a:gd name="connsiteX3" fmla="*/ 0 w 8229600"/>
              <a:gd name="connsiteY3" fmla="*/ 6924973 h 6924973"/>
              <a:gd name="connsiteX4" fmla="*/ 0 w 8229600"/>
              <a:gd name="connsiteY4" fmla="*/ 0 h 6924973"/>
              <a:gd name="connsiteX0" fmla="*/ 0 w 8255725"/>
              <a:gd name="connsiteY0" fmla="*/ 0 h 6924973"/>
              <a:gd name="connsiteX1" fmla="*/ 8229600 w 8255725"/>
              <a:gd name="connsiteY1" fmla="*/ 0 h 6924973"/>
              <a:gd name="connsiteX2" fmla="*/ 8255725 w 8255725"/>
              <a:gd name="connsiteY2" fmla="*/ 5818985 h 6924973"/>
              <a:gd name="connsiteX3" fmla="*/ 0 w 8255725"/>
              <a:gd name="connsiteY3" fmla="*/ 6924973 h 6924973"/>
              <a:gd name="connsiteX4" fmla="*/ 0 w 8255725"/>
              <a:gd name="connsiteY4" fmla="*/ 0 h 6924973"/>
              <a:gd name="connsiteX0" fmla="*/ 60960 w 8316685"/>
              <a:gd name="connsiteY0" fmla="*/ 0 h 5975739"/>
              <a:gd name="connsiteX1" fmla="*/ 8290560 w 8316685"/>
              <a:gd name="connsiteY1" fmla="*/ 0 h 5975739"/>
              <a:gd name="connsiteX2" fmla="*/ 8316685 w 8316685"/>
              <a:gd name="connsiteY2" fmla="*/ 5818985 h 5975739"/>
              <a:gd name="connsiteX3" fmla="*/ 0 w 8316685"/>
              <a:gd name="connsiteY3" fmla="*/ 5975739 h 5975739"/>
              <a:gd name="connsiteX4" fmla="*/ 60960 w 8316685"/>
              <a:gd name="connsiteY4" fmla="*/ 0 h 5975739"/>
              <a:gd name="connsiteX0" fmla="*/ 60960 w 8290560"/>
              <a:gd name="connsiteY0" fmla="*/ 0 h 5975739"/>
              <a:gd name="connsiteX1" fmla="*/ 8290560 w 8290560"/>
              <a:gd name="connsiteY1" fmla="*/ 0 h 5975739"/>
              <a:gd name="connsiteX2" fmla="*/ 8264434 w 8290560"/>
              <a:gd name="connsiteY2" fmla="*/ 5949613 h 5975739"/>
              <a:gd name="connsiteX3" fmla="*/ 0 w 8290560"/>
              <a:gd name="connsiteY3" fmla="*/ 5975739 h 5975739"/>
              <a:gd name="connsiteX4" fmla="*/ 60960 w 8290560"/>
              <a:gd name="connsiteY4" fmla="*/ 0 h 59757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0560" h="5975739">
                <a:moveTo>
                  <a:pt x="60960" y="0"/>
                </a:moveTo>
                <a:lnTo>
                  <a:pt x="8290560" y="0"/>
                </a:lnTo>
                <a:lnTo>
                  <a:pt x="8264434" y="5949613"/>
                </a:lnTo>
                <a:lnTo>
                  <a:pt x="0" y="5975739"/>
                </a:lnTo>
                <a:lnTo>
                  <a:pt x="6096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endParaRPr lang="en-US" altLang="en-US" sz="800" b="1" dirty="0">
              <a:solidFill>
                <a:schemeClr val="tx2"/>
              </a:solidFill>
            </a:endParaRPr>
          </a:p>
          <a:p>
            <a:pPr>
              <a:spcBef>
                <a:spcPct val="0"/>
              </a:spcBef>
              <a:buNone/>
            </a:pPr>
            <a:r>
              <a:rPr lang="en-US" altLang="en-US" sz="2400" b="1" u="sng" dirty="0">
                <a:solidFill>
                  <a:schemeClr val="tx2"/>
                </a:solidFill>
              </a:rPr>
              <a:t>Wyoming</a:t>
            </a:r>
          </a:p>
          <a:p>
            <a:pPr>
              <a:spcBef>
                <a:spcPct val="0"/>
              </a:spcBef>
              <a:buNone/>
            </a:pPr>
            <a:endParaRPr lang="en-US" altLang="en-US" sz="2400" b="1" u="sng" dirty="0">
              <a:solidFill>
                <a:schemeClr val="tx2"/>
              </a:solidFill>
            </a:endParaRPr>
          </a:p>
          <a:p>
            <a:pPr>
              <a:spcBef>
                <a:spcPct val="0"/>
              </a:spcBef>
              <a:buNone/>
            </a:pPr>
            <a:endParaRPr lang="en-US" altLang="en-US" sz="2400" b="1" u="sng" dirty="0">
              <a:solidFill>
                <a:schemeClr val="tx2"/>
              </a:solidFill>
            </a:endParaRPr>
          </a:p>
          <a:p>
            <a:pPr>
              <a:spcBef>
                <a:spcPct val="0"/>
              </a:spcBef>
              <a:buNone/>
            </a:pPr>
            <a:endParaRPr lang="en-US" altLang="en-US" sz="1400" b="1" dirty="0">
              <a:solidFill>
                <a:schemeClr val="tx2"/>
              </a:solidFill>
            </a:endParaRPr>
          </a:p>
          <a:p>
            <a:pPr>
              <a:spcBef>
                <a:spcPct val="0"/>
              </a:spcBef>
              <a:buNone/>
            </a:pPr>
            <a:endParaRPr lang="en-US" altLang="en-US" sz="1800" b="1" dirty="0">
              <a:solidFill>
                <a:schemeClr val="tx2"/>
              </a:solidFill>
            </a:endParaRPr>
          </a:p>
          <a:p>
            <a:pPr>
              <a:spcBef>
                <a:spcPct val="0"/>
              </a:spcBef>
              <a:buNone/>
            </a:pPr>
            <a:endParaRPr lang="en-US" altLang="en-US" sz="1800" b="1" dirty="0">
              <a:solidFill>
                <a:schemeClr val="tx2"/>
              </a:solidFill>
            </a:endParaRPr>
          </a:p>
        </p:txBody>
      </p:sp>
      <p:graphicFrame>
        <p:nvGraphicFramePr>
          <p:cNvPr id="2" name="Table 1">
            <a:extLst>
              <a:ext uri="{FF2B5EF4-FFF2-40B4-BE49-F238E27FC236}">
                <a16:creationId xmlns:a16="http://schemas.microsoft.com/office/drawing/2014/main" id="{AC2FBBC4-6DB6-48FA-A7E0-E3CB49777485}"/>
              </a:ext>
            </a:extLst>
          </p:cNvPr>
          <p:cNvGraphicFramePr>
            <a:graphicFrameLocks noGrp="1"/>
          </p:cNvGraphicFramePr>
          <p:nvPr>
            <p:extLst>
              <p:ext uri="{D42A27DB-BD31-4B8C-83A1-F6EECF244321}">
                <p14:modId xmlns:p14="http://schemas.microsoft.com/office/powerpoint/2010/main" val="2778305728"/>
              </p:ext>
            </p:extLst>
          </p:nvPr>
        </p:nvGraphicFramePr>
        <p:xfrm>
          <a:off x="1298575" y="1447800"/>
          <a:ext cx="5937250" cy="4838700"/>
        </p:xfrm>
        <a:graphic>
          <a:graphicData uri="http://schemas.openxmlformats.org/drawingml/2006/table">
            <a:tbl>
              <a:tblPr firstRow="1" firstCol="1" bandRow="1">
                <a:tableStyleId>{5C22544A-7EE6-4342-B048-85BDC9FD1C3A}</a:tableStyleId>
              </a:tblPr>
              <a:tblGrid>
                <a:gridCol w="2968625">
                  <a:extLst>
                    <a:ext uri="{9D8B030D-6E8A-4147-A177-3AD203B41FA5}">
                      <a16:colId xmlns:a16="http://schemas.microsoft.com/office/drawing/2014/main" val="4010520680"/>
                    </a:ext>
                  </a:extLst>
                </a:gridCol>
                <a:gridCol w="2968625">
                  <a:extLst>
                    <a:ext uri="{9D8B030D-6E8A-4147-A177-3AD203B41FA5}">
                      <a16:colId xmlns:a16="http://schemas.microsoft.com/office/drawing/2014/main" val="656967104"/>
                    </a:ext>
                  </a:extLst>
                </a:gridCol>
              </a:tblGrid>
              <a:tr h="580644">
                <a:tc gridSpan="2">
                  <a:txBody>
                    <a:bodyPr/>
                    <a:lstStyle/>
                    <a:p>
                      <a:pPr marL="0" marR="0" algn="ctr">
                        <a:spcBef>
                          <a:spcPts val="0"/>
                        </a:spcBef>
                        <a:spcAft>
                          <a:spcPts val="0"/>
                        </a:spcAft>
                      </a:pPr>
                      <a:r>
                        <a:rPr lang="en-US" sz="1200" dirty="0">
                          <a:effectLst/>
                        </a:rPr>
                        <a:t> </a:t>
                      </a:r>
                    </a:p>
                    <a:p>
                      <a:pPr marL="0" marR="0" algn="ctr">
                        <a:spcBef>
                          <a:spcPts val="0"/>
                        </a:spcBef>
                        <a:spcAft>
                          <a:spcPts val="0"/>
                        </a:spcAft>
                      </a:pPr>
                      <a:r>
                        <a:rPr lang="en-US" sz="1200" dirty="0">
                          <a:effectLst/>
                        </a:rPr>
                        <a:t>Special Purpose District Submission Requirements</a:t>
                      </a:r>
                    </a:p>
                    <a:p>
                      <a:pPr marL="0" marR="0" algn="ctr">
                        <a:spcBef>
                          <a:spcPts val="0"/>
                        </a:spcBef>
                        <a:spcAft>
                          <a:spcPts val="0"/>
                        </a:spcAft>
                      </a:pPr>
                      <a:r>
                        <a:rPr lang="en-US" sz="1200" dirty="0">
                          <a:effectLst/>
                        </a:rPr>
                        <a:t> </a:t>
                      </a:r>
                      <a:endPar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val="712719367"/>
                  </a:ext>
                </a:extLst>
              </a:tr>
              <a:tr h="774192">
                <a:tc>
                  <a:txBody>
                    <a:bodyPr/>
                    <a:lstStyle/>
                    <a:p>
                      <a:pPr marL="0" marR="0">
                        <a:spcBef>
                          <a:spcPts val="0"/>
                        </a:spcBef>
                        <a:spcAft>
                          <a:spcPts val="0"/>
                        </a:spcAft>
                      </a:pPr>
                      <a:r>
                        <a:rPr lang="en-US" sz="1200">
                          <a:effectLst/>
                        </a:rPr>
                        <a:t>Revenue or expenditures over $1,000,000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spcBef>
                          <a:spcPts val="0"/>
                        </a:spcBef>
                        <a:spcAft>
                          <a:spcPts val="0"/>
                        </a:spcAft>
                        <a:buFont typeface="Wingdings" panose="05000000000000000000" pitchFamily="2" charset="2"/>
                        <a:buChar char=""/>
                      </a:pPr>
                      <a:r>
                        <a:rPr lang="en-US" sz="1200" dirty="0">
                          <a:effectLst/>
                        </a:rPr>
                        <a:t>Annual Report Summary (non-GAAP form – specific to the state)</a:t>
                      </a:r>
                    </a:p>
                    <a:p>
                      <a:pPr marL="342900" marR="0" lvl="0" indent="-342900">
                        <a:spcBef>
                          <a:spcPts val="0"/>
                        </a:spcBef>
                        <a:spcAft>
                          <a:spcPts val="0"/>
                        </a:spcAft>
                        <a:buFont typeface="Wingdings" panose="05000000000000000000" pitchFamily="2" charset="2"/>
                        <a:buChar char=""/>
                      </a:pPr>
                      <a:r>
                        <a:rPr lang="en-US" sz="1200" dirty="0">
                          <a:effectLst/>
                        </a:rPr>
                        <a:t>CPA Audit/GAAP</a:t>
                      </a:r>
                    </a:p>
                    <a:p>
                      <a:pPr marL="276860" marR="0">
                        <a:spcBef>
                          <a:spcPts val="0"/>
                        </a:spcBef>
                        <a:spcAft>
                          <a:spcPts val="0"/>
                        </a:spcAft>
                      </a:pPr>
                      <a:r>
                        <a:rPr lang="en-US" sz="1200" dirty="0">
                          <a:effectLst/>
                        </a:rPr>
                        <a:t> </a:t>
                      </a:r>
                      <a:endPar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28811252"/>
                  </a:ext>
                </a:extLst>
              </a:tr>
              <a:tr h="774192">
                <a:tc>
                  <a:txBody>
                    <a:bodyPr/>
                    <a:lstStyle/>
                    <a:p>
                      <a:pPr marL="0" marR="0">
                        <a:spcBef>
                          <a:spcPts val="0"/>
                        </a:spcBef>
                        <a:spcAft>
                          <a:spcPts val="0"/>
                        </a:spcAft>
                      </a:pPr>
                      <a:r>
                        <a:rPr lang="en-US" sz="1200">
                          <a:effectLst/>
                        </a:rPr>
                        <a:t>Revenue or expenditures $500,000 to $999,999.99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spcBef>
                          <a:spcPts val="0"/>
                        </a:spcBef>
                        <a:spcAft>
                          <a:spcPts val="0"/>
                        </a:spcAft>
                        <a:buFont typeface="Wingdings" panose="05000000000000000000" pitchFamily="2" charset="2"/>
                        <a:buChar char=""/>
                      </a:pPr>
                      <a:r>
                        <a:rPr lang="en-US" sz="1200" dirty="0">
                          <a:effectLst/>
                        </a:rPr>
                        <a:t>Annual Report Summary (non-GAAP form – specific to the state)</a:t>
                      </a:r>
                    </a:p>
                    <a:p>
                      <a:pPr marL="342900" marR="0" lvl="0" indent="-342900">
                        <a:spcBef>
                          <a:spcPts val="0"/>
                        </a:spcBef>
                        <a:spcAft>
                          <a:spcPts val="0"/>
                        </a:spcAft>
                        <a:buFont typeface="Wingdings" panose="05000000000000000000" pitchFamily="2" charset="2"/>
                        <a:buChar char=""/>
                      </a:pPr>
                      <a:r>
                        <a:rPr lang="en-US" sz="1200" dirty="0">
                          <a:effectLst/>
                        </a:rPr>
                        <a:t>CPA Review</a:t>
                      </a:r>
                    </a:p>
                    <a:p>
                      <a:pPr marL="276860" marR="0">
                        <a:spcBef>
                          <a:spcPts val="0"/>
                        </a:spcBef>
                        <a:spcAft>
                          <a:spcPts val="0"/>
                        </a:spcAft>
                      </a:pPr>
                      <a:r>
                        <a:rPr lang="en-US" sz="1200" dirty="0">
                          <a:effectLst/>
                        </a:rPr>
                        <a:t> </a:t>
                      </a:r>
                      <a:endPar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55377958"/>
                  </a:ext>
                </a:extLst>
              </a:tr>
              <a:tr h="1354836">
                <a:tc>
                  <a:txBody>
                    <a:bodyPr/>
                    <a:lstStyle/>
                    <a:p>
                      <a:pPr marL="0" marR="0">
                        <a:spcBef>
                          <a:spcPts val="0"/>
                        </a:spcBef>
                        <a:spcAft>
                          <a:spcPts val="0"/>
                        </a:spcAft>
                      </a:pPr>
                      <a:r>
                        <a:rPr lang="en-US" sz="1200">
                          <a:effectLst/>
                        </a:rPr>
                        <a:t>Revenue or expenditures $100,000 to $499,999.99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spcBef>
                          <a:spcPts val="0"/>
                        </a:spcBef>
                        <a:spcAft>
                          <a:spcPts val="0"/>
                        </a:spcAft>
                        <a:buFont typeface="Wingdings" panose="05000000000000000000" pitchFamily="2" charset="2"/>
                        <a:buChar char=""/>
                      </a:pPr>
                      <a:r>
                        <a:rPr lang="en-US" sz="1200" dirty="0">
                          <a:effectLst/>
                        </a:rPr>
                        <a:t>Annual Report Summary (non-GAAP form – specific to the state)</a:t>
                      </a:r>
                    </a:p>
                    <a:p>
                      <a:pPr marL="342900" marR="0" lvl="0" indent="-342900">
                        <a:spcBef>
                          <a:spcPts val="0"/>
                        </a:spcBef>
                        <a:spcAft>
                          <a:spcPts val="0"/>
                        </a:spcAft>
                        <a:buFont typeface="Wingdings" panose="05000000000000000000" pitchFamily="2" charset="2"/>
                        <a:buChar char=""/>
                      </a:pPr>
                      <a:r>
                        <a:rPr lang="en-US" sz="1200" dirty="0">
                          <a:effectLst/>
                        </a:rPr>
                        <a:t>Self Audit (State suggested procedures)</a:t>
                      </a:r>
                    </a:p>
                    <a:p>
                      <a:pPr marL="342900" marR="0" lvl="0" indent="-342900">
                        <a:spcBef>
                          <a:spcPts val="0"/>
                        </a:spcBef>
                        <a:spcAft>
                          <a:spcPts val="0"/>
                        </a:spcAft>
                        <a:buFont typeface="Wingdings" panose="05000000000000000000" pitchFamily="2" charset="2"/>
                        <a:buChar char=""/>
                      </a:pPr>
                      <a:r>
                        <a:rPr lang="en-US" sz="1200" dirty="0">
                          <a:effectLst/>
                        </a:rPr>
                        <a:t>Internal Control Evaluation (Certified Checklist)</a:t>
                      </a:r>
                    </a:p>
                    <a:p>
                      <a:pPr marL="342900" marR="0" lvl="0" indent="-342900">
                        <a:spcBef>
                          <a:spcPts val="0"/>
                        </a:spcBef>
                        <a:spcAft>
                          <a:spcPts val="0"/>
                        </a:spcAft>
                        <a:buFont typeface="Wingdings" panose="05000000000000000000" pitchFamily="2" charset="2"/>
                        <a:buChar char=""/>
                      </a:pPr>
                      <a:r>
                        <a:rPr lang="en-US" sz="1200" dirty="0">
                          <a:effectLst/>
                        </a:rPr>
                        <a:t>Proof of Cash</a:t>
                      </a:r>
                    </a:p>
                    <a:p>
                      <a:pPr marL="276860" marR="0">
                        <a:spcBef>
                          <a:spcPts val="0"/>
                        </a:spcBef>
                        <a:spcAft>
                          <a:spcPts val="0"/>
                        </a:spcAft>
                      </a:pP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34333291"/>
                  </a:ext>
                </a:extLst>
              </a:tr>
              <a:tr h="774192">
                <a:tc>
                  <a:txBody>
                    <a:bodyPr/>
                    <a:lstStyle/>
                    <a:p>
                      <a:pPr marL="0" marR="0">
                        <a:spcBef>
                          <a:spcPts val="0"/>
                        </a:spcBef>
                        <a:spcAft>
                          <a:spcPts val="0"/>
                        </a:spcAft>
                      </a:pPr>
                      <a:r>
                        <a:rPr lang="en-US" sz="1200">
                          <a:effectLst/>
                        </a:rPr>
                        <a:t>$25,000.01 to $99,999.99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spcBef>
                          <a:spcPts val="0"/>
                        </a:spcBef>
                        <a:spcAft>
                          <a:spcPts val="0"/>
                        </a:spcAft>
                        <a:buFont typeface="Wingdings" panose="05000000000000000000" pitchFamily="2" charset="2"/>
                        <a:buChar char=""/>
                      </a:pPr>
                      <a:r>
                        <a:rPr lang="en-US" sz="1200" dirty="0">
                          <a:effectLst/>
                        </a:rPr>
                        <a:t>Annual Report Summary (non-GAAP form – specific to the state)</a:t>
                      </a:r>
                    </a:p>
                    <a:p>
                      <a:pPr marL="342900" marR="0" lvl="0" indent="-342900">
                        <a:spcBef>
                          <a:spcPts val="0"/>
                        </a:spcBef>
                        <a:spcAft>
                          <a:spcPts val="0"/>
                        </a:spcAft>
                        <a:buFont typeface="Wingdings" panose="05000000000000000000" pitchFamily="2" charset="2"/>
                        <a:buChar char=""/>
                      </a:pPr>
                      <a:r>
                        <a:rPr lang="en-US" sz="1200" dirty="0">
                          <a:effectLst/>
                        </a:rPr>
                        <a:t>Proof of Cash</a:t>
                      </a:r>
                    </a:p>
                    <a:p>
                      <a:pPr marL="276860" marR="0">
                        <a:spcBef>
                          <a:spcPts val="0"/>
                        </a:spcBef>
                        <a:spcAft>
                          <a:spcPts val="0"/>
                        </a:spcAft>
                      </a:pP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10803333"/>
                  </a:ext>
                </a:extLst>
              </a:tr>
              <a:tr h="580644">
                <a:tc>
                  <a:txBody>
                    <a:bodyPr/>
                    <a:lstStyle/>
                    <a:p>
                      <a:pPr marL="0" marR="0">
                        <a:spcBef>
                          <a:spcPts val="0"/>
                        </a:spcBef>
                        <a:spcAft>
                          <a:spcPts val="0"/>
                        </a:spcAft>
                      </a:pPr>
                      <a:r>
                        <a:rPr lang="en-US" sz="1200">
                          <a:effectLst/>
                        </a:rPr>
                        <a:t>$25,000 or less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spcBef>
                          <a:spcPts val="0"/>
                        </a:spcBef>
                        <a:spcAft>
                          <a:spcPts val="0"/>
                        </a:spcAft>
                        <a:buFont typeface="Wingdings" panose="05000000000000000000" pitchFamily="2" charset="2"/>
                        <a:buChar char=""/>
                      </a:pPr>
                      <a:r>
                        <a:rPr lang="en-US" sz="1200" dirty="0">
                          <a:effectLst/>
                        </a:rPr>
                        <a:t>Annual Report Summary (non-GAAP form – specific to the state)</a:t>
                      </a:r>
                    </a:p>
                    <a:p>
                      <a:pPr marL="276860" marR="0">
                        <a:spcBef>
                          <a:spcPts val="0"/>
                        </a:spcBef>
                        <a:spcAft>
                          <a:spcPts val="0"/>
                        </a:spcAft>
                      </a:pPr>
                      <a:r>
                        <a:rPr lang="en-US" sz="1200" dirty="0">
                          <a:effectLst/>
                        </a:rPr>
                        <a:t> </a:t>
                      </a:r>
                      <a:endPar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28046974"/>
                  </a:ext>
                </a:extLst>
              </a:tr>
            </a:tbl>
          </a:graphicData>
        </a:graphic>
      </p:graphicFrame>
    </p:spTree>
    <p:extLst>
      <p:ext uri="{BB962C8B-B14F-4D97-AF65-F5344CB8AC3E}">
        <p14:creationId xmlns:p14="http://schemas.microsoft.com/office/powerpoint/2010/main" val="10667116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 y="152400"/>
            <a:ext cx="8382000" cy="609600"/>
          </a:xfrm>
          <a:gradFill>
            <a:gsLst>
              <a:gs pos="0">
                <a:schemeClr val="accent4"/>
              </a:gs>
              <a:gs pos="75000">
                <a:schemeClr val="bg1">
                  <a:shade val="100000"/>
                  <a:satMod val="115000"/>
                </a:schemeClr>
              </a:gs>
              <a:gs pos="100000">
                <a:schemeClr val="bg1">
                  <a:shade val="70000"/>
                  <a:satMod val="130000"/>
                </a:schemeClr>
              </a:gs>
            </a:gsLst>
            <a:path path="circle">
              <a:fillToRect l="20000" t="50000" r="100000" b="50000"/>
            </a:path>
          </a:gradFill>
        </p:spPr>
        <p:txBody>
          <a:bodyPr rtlCol="0">
            <a:noAutofit/>
          </a:bodyPr>
          <a:lstStyle/>
          <a:p>
            <a:pPr eaLnBrk="1" fontAlgn="auto" hangingPunct="1">
              <a:spcAft>
                <a:spcPts val="0"/>
              </a:spcAft>
              <a:defRPr/>
            </a:pPr>
            <a:r>
              <a:rPr lang="en-US" sz="3600" b="1" dirty="0"/>
              <a:t>What Are Other States Doing?</a:t>
            </a:r>
          </a:p>
        </p:txBody>
      </p:sp>
      <p:sp>
        <p:nvSpPr>
          <p:cNvPr id="4100" name="TextBox 8"/>
          <p:cNvSpPr txBox="1">
            <a:spLocks noChangeArrowheads="1"/>
          </p:cNvSpPr>
          <p:nvPr/>
        </p:nvSpPr>
        <p:spPr bwMode="auto">
          <a:xfrm>
            <a:off x="304800" y="762000"/>
            <a:ext cx="8077200" cy="4370427"/>
          </a:xfrm>
          <a:custGeom>
            <a:avLst/>
            <a:gdLst>
              <a:gd name="connsiteX0" fmla="*/ 0 w 8229600"/>
              <a:gd name="connsiteY0" fmla="*/ 0 h 6924973"/>
              <a:gd name="connsiteX1" fmla="*/ 8229600 w 8229600"/>
              <a:gd name="connsiteY1" fmla="*/ 0 h 6924973"/>
              <a:gd name="connsiteX2" fmla="*/ 8229600 w 8229600"/>
              <a:gd name="connsiteY2" fmla="*/ 6924973 h 6924973"/>
              <a:gd name="connsiteX3" fmla="*/ 0 w 8229600"/>
              <a:gd name="connsiteY3" fmla="*/ 6924973 h 6924973"/>
              <a:gd name="connsiteX4" fmla="*/ 0 w 8229600"/>
              <a:gd name="connsiteY4" fmla="*/ 0 h 6924973"/>
              <a:gd name="connsiteX0" fmla="*/ 0 w 8255725"/>
              <a:gd name="connsiteY0" fmla="*/ 0 h 6924973"/>
              <a:gd name="connsiteX1" fmla="*/ 8229600 w 8255725"/>
              <a:gd name="connsiteY1" fmla="*/ 0 h 6924973"/>
              <a:gd name="connsiteX2" fmla="*/ 8255725 w 8255725"/>
              <a:gd name="connsiteY2" fmla="*/ 5818985 h 6924973"/>
              <a:gd name="connsiteX3" fmla="*/ 0 w 8255725"/>
              <a:gd name="connsiteY3" fmla="*/ 6924973 h 6924973"/>
              <a:gd name="connsiteX4" fmla="*/ 0 w 8255725"/>
              <a:gd name="connsiteY4" fmla="*/ 0 h 6924973"/>
              <a:gd name="connsiteX0" fmla="*/ 60960 w 8316685"/>
              <a:gd name="connsiteY0" fmla="*/ 0 h 5975739"/>
              <a:gd name="connsiteX1" fmla="*/ 8290560 w 8316685"/>
              <a:gd name="connsiteY1" fmla="*/ 0 h 5975739"/>
              <a:gd name="connsiteX2" fmla="*/ 8316685 w 8316685"/>
              <a:gd name="connsiteY2" fmla="*/ 5818985 h 5975739"/>
              <a:gd name="connsiteX3" fmla="*/ 0 w 8316685"/>
              <a:gd name="connsiteY3" fmla="*/ 5975739 h 5975739"/>
              <a:gd name="connsiteX4" fmla="*/ 60960 w 8316685"/>
              <a:gd name="connsiteY4" fmla="*/ 0 h 5975739"/>
              <a:gd name="connsiteX0" fmla="*/ 60960 w 8290560"/>
              <a:gd name="connsiteY0" fmla="*/ 0 h 5975739"/>
              <a:gd name="connsiteX1" fmla="*/ 8290560 w 8290560"/>
              <a:gd name="connsiteY1" fmla="*/ 0 h 5975739"/>
              <a:gd name="connsiteX2" fmla="*/ 8264434 w 8290560"/>
              <a:gd name="connsiteY2" fmla="*/ 5949613 h 5975739"/>
              <a:gd name="connsiteX3" fmla="*/ 0 w 8290560"/>
              <a:gd name="connsiteY3" fmla="*/ 5975739 h 5975739"/>
              <a:gd name="connsiteX4" fmla="*/ 60960 w 8290560"/>
              <a:gd name="connsiteY4" fmla="*/ 0 h 59757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0560" h="5975739">
                <a:moveTo>
                  <a:pt x="60960" y="0"/>
                </a:moveTo>
                <a:lnTo>
                  <a:pt x="8290560" y="0"/>
                </a:lnTo>
                <a:lnTo>
                  <a:pt x="8264434" y="5949613"/>
                </a:lnTo>
                <a:lnTo>
                  <a:pt x="0" y="5975739"/>
                </a:lnTo>
                <a:lnTo>
                  <a:pt x="6096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endParaRPr lang="en-US" altLang="en-US" sz="800" b="1" dirty="0">
              <a:solidFill>
                <a:schemeClr val="tx2"/>
              </a:solidFill>
            </a:endParaRPr>
          </a:p>
          <a:p>
            <a:pPr>
              <a:spcBef>
                <a:spcPct val="0"/>
              </a:spcBef>
              <a:buNone/>
            </a:pPr>
            <a:r>
              <a:rPr lang="en-US" altLang="en-US" sz="2400" b="1" u="sng" dirty="0">
                <a:solidFill>
                  <a:schemeClr val="tx2"/>
                </a:solidFill>
              </a:rPr>
              <a:t>Washington</a:t>
            </a:r>
          </a:p>
          <a:p>
            <a:pPr>
              <a:spcBef>
                <a:spcPct val="0"/>
              </a:spcBef>
              <a:buNone/>
            </a:pPr>
            <a:endParaRPr lang="en-US" altLang="en-US" sz="1800" b="1" dirty="0">
              <a:solidFill>
                <a:schemeClr val="tx2"/>
              </a:solidFill>
            </a:endParaRPr>
          </a:p>
          <a:p>
            <a:pPr marL="285750" indent="-285750">
              <a:spcBef>
                <a:spcPct val="0"/>
              </a:spcBef>
            </a:pPr>
            <a:r>
              <a:rPr lang="en-US" altLang="en-US" sz="1800" b="1" dirty="0">
                <a:solidFill>
                  <a:schemeClr val="tx2"/>
                </a:solidFill>
              </a:rPr>
              <a:t>Local governments submit either a GAAP or Cash-basis annual financial report within 150 days of fiscal year end</a:t>
            </a:r>
          </a:p>
          <a:p>
            <a:pPr marL="1028700" lvl="1">
              <a:spcBef>
                <a:spcPct val="0"/>
              </a:spcBef>
            </a:pPr>
            <a:r>
              <a:rPr lang="en-US" altLang="en-US" sz="1400" b="1" dirty="0">
                <a:solidFill>
                  <a:schemeClr val="tx2"/>
                </a:solidFill>
              </a:rPr>
              <a:t>The state makes clear that “while the State Auditor’s Office does not require reporting on a GAAP basis, it may be a requirement of federal grants, bonds, contracts, or other oversight agencies”</a:t>
            </a:r>
          </a:p>
          <a:p>
            <a:pPr marL="285750" indent="-285750">
              <a:spcBef>
                <a:spcPct val="0"/>
              </a:spcBef>
            </a:pPr>
            <a:endParaRPr lang="en-US" altLang="en-US" sz="1800" b="1" dirty="0">
              <a:solidFill>
                <a:schemeClr val="tx2"/>
              </a:solidFill>
            </a:endParaRPr>
          </a:p>
          <a:p>
            <a:pPr marL="285750" indent="-285750">
              <a:spcBef>
                <a:spcPct val="0"/>
              </a:spcBef>
            </a:pPr>
            <a:r>
              <a:rPr lang="en-US" altLang="en-US" sz="1800" b="1" dirty="0">
                <a:solidFill>
                  <a:schemeClr val="tx2"/>
                </a:solidFill>
              </a:rPr>
              <a:t>Audit requirement</a:t>
            </a:r>
          </a:p>
          <a:p>
            <a:pPr marL="1028700" lvl="1">
              <a:spcBef>
                <a:spcPct val="0"/>
              </a:spcBef>
            </a:pPr>
            <a:r>
              <a:rPr lang="en-US" altLang="en-US" sz="1400" b="1" dirty="0">
                <a:solidFill>
                  <a:schemeClr val="tx2"/>
                </a:solidFill>
              </a:rPr>
              <a:t>Local governments are subject to audit by the State Auditor every two or three years, depending on entity type and a schedule determined by the State Auditor</a:t>
            </a:r>
          </a:p>
          <a:p>
            <a:pPr marL="285750" indent="-285750">
              <a:spcBef>
                <a:spcPct val="0"/>
              </a:spcBef>
            </a:pPr>
            <a:endParaRPr lang="en-US" altLang="en-US" sz="1800" b="1" dirty="0">
              <a:solidFill>
                <a:schemeClr val="tx2"/>
              </a:solidFill>
            </a:endParaRPr>
          </a:p>
          <a:p>
            <a:pPr>
              <a:spcBef>
                <a:spcPct val="0"/>
              </a:spcBef>
              <a:buNone/>
            </a:pPr>
            <a:r>
              <a:rPr lang="en-US" altLang="en-US" sz="2400" b="1" u="sng" dirty="0">
                <a:solidFill>
                  <a:schemeClr val="tx2"/>
                </a:solidFill>
              </a:rPr>
              <a:t>Delaware</a:t>
            </a:r>
          </a:p>
          <a:p>
            <a:pPr marL="285750" indent="-285750">
              <a:spcBef>
                <a:spcPct val="0"/>
              </a:spcBef>
            </a:pPr>
            <a:endParaRPr lang="en-US" altLang="en-US" sz="800" b="1" dirty="0">
              <a:solidFill>
                <a:schemeClr val="tx2"/>
              </a:solidFill>
            </a:endParaRPr>
          </a:p>
          <a:p>
            <a:pPr marL="285750" indent="-285750">
              <a:spcBef>
                <a:spcPct val="0"/>
              </a:spcBef>
            </a:pPr>
            <a:r>
              <a:rPr lang="en-US" altLang="en-US" sz="1800" b="1" dirty="0">
                <a:solidFill>
                  <a:schemeClr val="tx2"/>
                </a:solidFill>
              </a:rPr>
              <a:t>Delaware has no financial reporting requirements stipulated in statute or rule</a:t>
            </a:r>
          </a:p>
          <a:p>
            <a:pPr>
              <a:spcBef>
                <a:spcPct val="0"/>
              </a:spcBef>
              <a:buNone/>
            </a:pPr>
            <a:endParaRPr lang="en-US" altLang="en-US" sz="1800" b="1" dirty="0">
              <a:solidFill>
                <a:schemeClr val="tx2"/>
              </a:solidFill>
            </a:endParaRPr>
          </a:p>
        </p:txBody>
      </p:sp>
    </p:spTree>
    <p:extLst>
      <p:ext uri="{BB962C8B-B14F-4D97-AF65-F5344CB8AC3E}">
        <p14:creationId xmlns:p14="http://schemas.microsoft.com/office/powerpoint/2010/main" val="39055550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 y="152400"/>
            <a:ext cx="8382000" cy="609600"/>
          </a:xfrm>
          <a:gradFill>
            <a:gsLst>
              <a:gs pos="0">
                <a:schemeClr val="accent4"/>
              </a:gs>
              <a:gs pos="75000">
                <a:schemeClr val="bg1">
                  <a:shade val="100000"/>
                  <a:satMod val="115000"/>
                </a:schemeClr>
              </a:gs>
              <a:gs pos="100000">
                <a:schemeClr val="bg1">
                  <a:shade val="70000"/>
                  <a:satMod val="130000"/>
                </a:schemeClr>
              </a:gs>
            </a:gsLst>
            <a:path path="circle">
              <a:fillToRect l="20000" t="50000" r="100000" b="50000"/>
            </a:path>
          </a:gradFill>
        </p:spPr>
        <p:txBody>
          <a:bodyPr rtlCol="0">
            <a:noAutofit/>
          </a:bodyPr>
          <a:lstStyle/>
          <a:p>
            <a:pPr eaLnBrk="1" fontAlgn="auto" hangingPunct="1">
              <a:spcAft>
                <a:spcPts val="0"/>
              </a:spcAft>
              <a:defRPr/>
            </a:pPr>
            <a:r>
              <a:rPr lang="en-US" sz="3600" b="1" dirty="0"/>
              <a:t>GFOA Best Practice</a:t>
            </a:r>
          </a:p>
        </p:txBody>
      </p:sp>
      <p:sp>
        <p:nvSpPr>
          <p:cNvPr id="4100" name="TextBox 8"/>
          <p:cNvSpPr txBox="1">
            <a:spLocks noChangeArrowheads="1"/>
          </p:cNvSpPr>
          <p:nvPr/>
        </p:nvSpPr>
        <p:spPr bwMode="auto">
          <a:xfrm>
            <a:off x="304800" y="762000"/>
            <a:ext cx="8077200" cy="3816429"/>
          </a:xfrm>
          <a:custGeom>
            <a:avLst/>
            <a:gdLst>
              <a:gd name="connsiteX0" fmla="*/ 0 w 8229600"/>
              <a:gd name="connsiteY0" fmla="*/ 0 h 6924973"/>
              <a:gd name="connsiteX1" fmla="*/ 8229600 w 8229600"/>
              <a:gd name="connsiteY1" fmla="*/ 0 h 6924973"/>
              <a:gd name="connsiteX2" fmla="*/ 8229600 w 8229600"/>
              <a:gd name="connsiteY2" fmla="*/ 6924973 h 6924973"/>
              <a:gd name="connsiteX3" fmla="*/ 0 w 8229600"/>
              <a:gd name="connsiteY3" fmla="*/ 6924973 h 6924973"/>
              <a:gd name="connsiteX4" fmla="*/ 0 w 8229600"/>
              <a:gd name="connsiteY4" fmla="*/ 0 h 6924973"/>
              <a:gd name="connsiteX0" fmla="*/ 0 w 8255725"/>
              <a:gd name="connsiteY0" fmla="*/ 0 h 6924973"/>
              <a:gd name="connsiteX1" fmla="*/ 8229600 w 8255725"/>
              <a:gd name="connsiteY1" fmla="*/ 0 h 6924973"/>
              <a:gd name="connsiteX2" fmla="*/ 8255725 w 8255725"/>
              <a:gd name="connsiteY2" fmla="*/ 5818985 h 6924973"/>
              <a:gd name="connsiteX3" fmla="*/ 0 w 8255725"/>
              <a:gd name="connsiteY3" fmla="*/ 6924973 h 6924973"/>
              <a:gd name="connsiteX4" fmla="*/ 0 w 8255725"/>
              <a:gd name="connsiteY4" fmla="*/ 0 h 6924973"/>
              <a:gd name="connsiteX0" fmla="*/ 60960 w 8316685"/>
              <a:gd name="connsiteY0" fmla="*/ 0 h 5975739"/>
              <a:gd name="connsiteX1" fmla="*/ 8290560 w 8316685"/>
              <a:gd name="connsiteY1" fmla="*/ 0 h 5975739"/>
              <a:gd name="connsiteX2" fmla="*/ 8316685 w 8316685"/>
              <a:gd name="connsiteY2" fmla="*/ 5818985 h 5975739"/>
              <a:gd name="connsiteX3" fmla="*/ 0 w 8316685"/>
              <a:gd name="connsiteY3" fmla="*/ 5975739 h 5975739"/>
              <a:gd name="connsiteX4" fmla="*/ 60960 w 8316685"/>
              <a:gd name="connsiteY4" fmla="*/ 0 h 5975739"/>
              <a:gd name="connsiteX0" fmla="*/ 60960 w 8290560"/>
              <a:gd name="connsiteY0" fmla="*/ 0 h 5975739"/>
              <a:gd name="connsiteX1" fmla="*/ 8290560 w 8290560"/>
              <a:gd name="connsiteY1" fmla="*/ 0 h 5975739"/>
              <a:gd name="connsiteX2" fmla="*/ 8264434 w 8290560"/>
              <a:gd name="connsiteY2" fmla="*/ 5949613 h 5975739"/>
              <a:gd name="connsiteX3" fmla="*/ 0 w 8290560"/>
              <a:gd name="connsiteY3" fmla="*/ 5975739 h 5975739"/>
              <a:gd name="connsiteX4" fmla="*/ 60960 w 8290560"/>
              <a:gd name="connsiteY4" fmla="*/ 0 h 59757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0560" h="5975739">
                <a:moveTo>
                  <a:pt x="60960" y="0"/>
                </a:moveTo>
                <a:lnTo>
                  <a:pt x="8290560" y="0"/>
                </a:lnTo>
                <a:lnTo>
                  <a:pt x="8264434" y="5949613"/>
                </a:lnTo>
                <a:lnTo>
                  <a:pt x="0" y="5975739"/>
                </a:lnTo>
                <a:lnTo>
                  <a:pt x="6096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endParaRPr lang="en-US" altLang="en-US" sz="800" b="1" dirty="0">
              <a:solidFill>
                <a:schemeClr val="tx2"/>
              </a:solidFill>
            </a:endParaRPr>
          </a:p>
          <a:p>
            <a:pPr>
              <a:spcBef>
                <a:spcPct val="0"/>
              </a:spcBef>
              <a:buNone/>
            </a:pPr>
            <a:r>
              <a:rPr lang="en-US" altLang="en-US" sz="2400" b="1" u="sng" dirty="0">
                <a:solidFill>
                  <a:schemeClr val="tx2"/>
                </a:solidFill>
              </a:rPr>
              <a:t>Governmental Finance Officers Association (GFOA)</a:t>
            </a:r>
          </a:p>
          <a:p>
            <a:pPr>
              <a:spcBef>
                <a:spcPct val="0"/>
              </a:spcBef>
              <a:buNone/>
            </a:pPr>
            <a:endParaRPr lang="en-US" altLang="en-US" sz="800" b="1" dirty="0">
              <a:solidFill>
                <a:schemeClr val="tx2"/>
              </a:solidFill>
            </a:endParaRPr>
          </a:p>
          <a:p>
            <a:pPr marL="342900" indent="-342900">
              <a:spcBef>
                <a:spcPct val="0"/>
              </a:spcBef>
            </a:pPr>
            <a:r>
              <a:rPr lang="en-US" altLang="en-US" sz="1800" b="1" dirty="0">
                <a:solidFill>
                  <a:schemeClr val="tx2"/>
                </a:solidFill>
              </a:rPr>
              <a:t>GFOA’s mission is to promote excellence in state and local government financial management</a:t>
            </a:r>
          </a:p>
          <a:p>
            <a:pPr marL="1085850" lvl="1" indent="-342900">
              <a:spcBef>
                <a:spcPct val="0"/>
              </a:spcBef>
            </a:pPr>
            <a:endParaRPr lang="en-US" altLang="en-US" sz="800" b="1" dirty="0">
              <a:solidFill>
                <a:schemeClr val="tx2"/>
              </a:solidFill>
            </a:endParaRPr>
          </a:p>
          <a:p>
            <a:pPr marL="285750" indent="-285750">
              <a:spcBef>
                <a:spcPct val="0"/>
              </a:spcBef>
            </a:pPr>
            <a:endParaRPr lang="en-US" altLang="en-US" sz="1800" b="1" dirty="0">
              <a:solidFill>
                <a:schemeClr val="tx2"/>
              </a:solidFill>
            </a:endParaRPr>
          </a:p>
          <a:p>
            <a:pPr marL="285750" indent="-285750">
              <a:spcBef>
                <a:spcPct val="0"/>
              </a:spcBef>
            </a:pPr>
            <a:r>
              <a:rPr lang="en-US" altLang="en-US" sz="1800" b="1" dirty="0">
                <a:solidFill>
                  <a:schemeClr val="tx2"/>
                </a:solidFill>
              </a:rPr>
              <a:t>Excerpt from GFOA Best Practice:</a:t>
            </a:r>
          </a:p>
          <a:p>
            <a:pPr marL="1085850" lvl="1" indent="-342900">
              <a:spcBef>
                <a:spcPct val="0"/>
              </a:spcBef>
              <a:buFont typeface="+mj-lt"/>
              <a:buAutoNum type="arabicPeriod"/>
            </a:pPr>
            <a:endParaRPr lang="en-US" altLang="en-US" sz="1300" b="1" dirty="0">
              <a:solidFill>
                <a:schemeClr val="tx2"/>
              </a:solidFill>
            </a:endParaRPr>
          </a:p>
          <a:p>
            <a:pPr lvl="1" indent="0">
              <a:spcBef>
                <a:spcPct val="0"/>
              </a:spcBef>
              <a:buNone/>
            </a:pPr>
            <a:r>
              <a:rPr lang="en-US" altLang="en-US" sz="1300" b="1" dirty="0">
                <a:solidFill>
                  <a:schemeClr val="tx2"/>
                </a:solidFill>
              </a:rPr>
              <a:t>“For some small governments, the preparation of GAAP financial statements may not be feasible. The GFOA urges that such governments, at a minimum, issue timely financial statements prepared on a modified cash basis and independently audited in accordance with either GAAS or GAS, as appropriate” </a:t>
            </a:r>
          </a:p>
          <a:p>
            <a:pPr lvl="1" indent="0">
              <a:spcBef>
                <a:spcPct val="0"/>
              </a:spcBef>
              <a:buNone/>
            </a:pPr>
            <a:endParaRPr lang="en-US" altLang="en-US" sz="1300" b="1" dirty="0">
              <a:solidFill>
                <a:schemeClr val="tx2"/>
              </a:solidFill>
            </a:endParaRPr>
          </a:p>
          <a:p>
            <a:pPr lvl="1" indent="0">
              <a:spcBef>
                <a:spcPct val="0"/>
              </a:spcBef>
              <a:buNone/>
            </a:pPr>
            <a:endParaRPr lang="en-US" altLang="en-US" sz="1300" b="1" dirty="0">
              <a:solidFill>
                <a:schemeClr val="tx2"/>
              </a:solidFill>
            </a:endParaRPr>
          </a:p>
          <a:p>
            <a:pPr marL="1028700" lvl="1">
              <a:spcBef>
                <a:spcPct val="0"/>
              </a:spcBef>
            </a:pPr>
            <a:r>
              <a:rPr lang="en-US" altLang="en-US" sz="1300" b="1" dirty="0">
                <a:solidFill>
                  <a:schemeClr val="tx2"/>
                </a:solidFill>
              </a:rPr>
              <a:t>We are not recommending modified cash basis, which would require significant changes to local government software</a:t>
            </a:r>
            <a:endParaRPr lang="en-US" altLang="en-US" sz="1300" b="1" dirty="0">
              <a:solidFill>
                <a:schemeClr val="tx2"/>
              </a:solidFill>
              <a:highlight>
                <a:srgbClr val="FFFF00"/>
              </a:highlight>
            </a:endParaRPr>
          </a:p>
          <a:p>
            <a:pPr>
              <a:spcBef>
                <a:spcPct val="0"/>
              </a:spcBef>
              <a:buNone/>
            </a:pPr>
            <a:endParaRPr lang="en-US" altLang="en-US" sz="1800" b="1" dirty="0">
              <a:solidFill>
                <a:schemeClr val="tx2"/>
              </a:solidFill>
            </a:endParaRPr>
          </a:p>
        </p:txBody>
      </p:sp>
    </p:spTree>
    <p:extLst>
      <p:ext uri="{BB962C8B-B14F-4D97-AF65-F5344CB8AC3E}">
        <p14:creationId xmlns:p14="http://schemas.microsoft.com/office/powerpoint/2010/main" val="28803523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 y="152400"/>
            <a:ext cx="8382000" cy="609600"/>
          </a:xfrm>
          <a:gradFill>
            <a:gsLst>
              <a:gs pos="0">
                <a:schemeClr val="accent4"/>
              </a:gs>
              <a:gs pos="75000">
                <a:schemeClr val="bg1">
                  <a:shade val="100000"/>
                  <a:satMod val="115000"/>
                </a:schemeClr>
              </a:gs>
              <a:gs pos="100000">
                <a:schemeClr val="bg1">
                  <a:shade val="70000"/>
                  <a:satMod val="130000"/>
                </a:schemeClr>
              </a:gs>
            </a:gsLst>
            <a:path path="circle">
              <a:fillToRect l="20000" t="50000" r="100000" b="50000"/>
            </a:path>
          </a:gradFill>
        </p:spPr>
        <p:txBody>
          <a:bodyPr rtlCol="0">
            <a:noAutofit/>
          </a:bodyPr>
          <a:lstStyle/>
          <a:p>
            <a:pPr eaLnBrk="1" fontAlgn="auto" hangingPunct="1">
              <a:spcAft>
                <a:spcPts val="0"/>
              </a:spcAft>
              <a:defRPr/>
            </a:pPr>
            <a:r>
              <a:rPr lang="en-US" sz="3600" b="1" dirty="0"/>
              <a:t>Recommendation for bill draft</a:t>
            </a:r>
          </a:p>
        </p:txBody>
      </p:sp>
      <p:sp>
        <p:nvSpPr>
          <p:cNvPr id="4100" name="TextBox 8"/>
          <p:cNvSpPr txBox="1">
            <a:spLocks noChangeArrowheads="1"/>
          </p:cNvSpPr>
          <p:nvPr/>
        </p:nvSpPr>
        <p:spPr bwMode="auto">
          <a:xfrm>
            <a:off x="304800" y="762000"/>
            <a:ext cx="8077200" cy="5909310"/>
          </a:xfrm>
          <a:custGeom>
            <a:avLst/>
            <a:gdLst>
              <a:gd name="connsiteX0" fmla="*/ 0 w 8229600"/>
              <a:gd name="connsiteY0" fmla="*/ 0 h 6924973"/>
              <a:gd name="connsiteX1" fmla="*/ 8229600 w 8229600"/>
              <a:gd name="connsiteY1" fmla="*/ 0 h 6924973"/>
              <a:gd name="connsiteX2" fmla="*/ 8229600 w 8229600"/>
              <a:gd name="connsiteY2" fmla="*/ 6924973 h 6924973"/>
              <a:gd name="connsiteX3" fmla="*/ 0 w 8229600"/>
              <a:gd name="connsiteY3" fmla="*/ 6924973 h 6924973"/>
              <a:gd name="connsiteX4" fmla="*/ 0 w 8229600"/>
              <a:gd name="connsiteY4" fmla="*/ 0 h 6924973"/>
              <a:gd name="connsiteX0" fmla="*/ 0 w 8255725"/>
              <a:gd name="connsiteY0" fmla="*/ 0 h 6924973"/>
              <a:gd name="connsiteX1" fmla="*/ 8229600 w 8255725"/>
              <a:gd name="connsiteY1" fmla="*/ 0 h 6924973"/>
              <a:gd name="connsiteX2" fmla="*/ 8255725 w 8255725"/>
              <a:gd name="connsiteY2" fmla="*/ 5818985 h 6924973"/>
              <a:gd name="connsiteX3" fmla="*/ 0 w 8255725"/>
              <a:gd name="connsiteY3" fmla="*/ 6924973 h 6924973"/>
              <a:gd name="connsiteX4" fmla="*/ 0 w 8255725"/>
              <a:gd name="connsiteY4" fmla="*/ 0 h 6924973"/>
              <a:gd name="connsiteX0" fmla="*/ 60960 w 8316685"/>
              <a:gd name="connsiteY0" fmla="*/ 0 h 5975739"/>
              <a:gd name="connsiteX1" fmla="*/ 8290560 w 8316685"/>
              <a:gd name="connsiteY1" fmla="*/ 0 h 5975739"/>
              <a:gd name="connsiteX2" fmla="*/ 8316685 w 8316685"/>
              <a:gd name="connsiteY2" fmla="*/ 5818985 h 5975739"/>
              <a:gd name="connsiteX3" fmla="*/ 0 w 8316685"/>
              <a:gd name="connsiteY3" fmla="*/ 5975739 h 5975739"/>
              <a:gd name="connsiteX4" fmla="*/ 60960 w 8316685"/>
              <a:gd name="connsiteY4" fmla="*/ 0 h 5975739"/>
              <a:gd name="connsiteX0" fmla="*/ 60960 w 8290560"/>
              <a:gd name="connsiteY0" fmla="*/ 0 h 5975739"/>
              <a:gd name="connsiteX1" fmla="*/ 8290560 w 8290560"/>
              <a:gd name="connsiteY1" fmla="*/ 0 h 5975739"/>
              <a:gd name="connsiteX2" fmla="*/ 8264434 w 8290560"/>
              <a:gd name="connsiteY2" fmla="*/ 5949613 h 5975739"/>
              <a:gd name="connsiteX3" fmla="*/ 0 w 8290560"/>
              <a:gd name="connsiteY3" fmla="*/ 5975739 h 5975739"/>
              <a:gd name="connsiteX4" fmla="*/ 60960 w 8290560"/>
              <a:gd name="connsiteY4" fmla="*/ 0 h 59757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0560" h="5975739">
                <a:moveTo>
                  <a:pt x="60960" y="0"/>
                </a:moveTo>
                <a:lnTo>
                  <a:pt x="8290560" y="0"/>
                </a:lnTo>
                <a:lnTo>
                  <a:pt x="8264434" y="5949613"/>
                </a:lnTo>
                <a:lnTo>
                  <a:pt x="0" y="5975739"/>
                </a:lnTo>
                <a:lnTo>
                  <a:pt x="6096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endParaRPr lang="en-US" altLang="en-US" sz="800" b="1" dirty="0">
              <a:solidFill>
                <a:schemeClr val="tx2"/>
              </a:solidFill>
            </a:endParaRPr>
          </a:p>
          <a:p>
            <a:pPr>
              <a:spcBef>
                <a:spcPct val="0"/>
              </a:spcBef>
              <a:buNone/>
            </a:pPr>
            <a:r>
              <a:rPr lang="en-US" altLang="en-US" sz="2400" b="1" u="sng" dirty="0">
                <a:solidFill>
                  <a:schemeClr val="tx2"/>
                </a:solidFill>
              </a:rPr>
              <a:t>Either repeal statutes applicable to GAAP reporting or amend as follows:</a:t>
            </a:r>
          </a:p>
          <a:p>
            <a:pPr>
              <a:spcBef>
                <a:spcPct val="0"/>
              </a:spcBef>
              <a:buNone/>
            </a:pPr>
            <a:endParaRPr lang="en-US" altLang="en-US" sz="800" b="1" dirty="0">
              <a:solidFill>
                <a:schemeClr val="tx2"/>
              </a:solidFill>
            </a:endParaRPr>
          </a:p>
          <a:p>
            <a:pPr marL="285750" indent="-285750">
              <a:spcBef>
                <a:spcPct val="0"/>
              </a:spcBef>
            </a:pPr>
            <a:r>
              <a:rPr lang="en-US" altLang="en-US" sz="1800" b="1" dirty="0">
                <a:solidFill>
                  <a:schemeClr val="tx2"/>
                </a:solidFill>
              </a:rPr>
              <a:t>Section 2-7-504(2), MCA</a:t>
            </a:r>
          </a:p>
          <a:p>
            <a:pPr marL="1028700" lvl="1">
              <a:spcBef>
                <a:spcPct val="0"/>
              </a:spcBef>
            </a:pPr>
            <a:r>
              <a:rPr lang="en-US" altLang="en-US" sz="1400" b="1" dirty="0">
                <a:solidFill>
                  <a:schemeClr val="tx2"/>
                </a:solidFill>
              </a:rPr>
              <a:t>(2) The rules adopted by the department must be in accordance with generally accepted accounting principles established by the governmental accounting standards board or its generally recognized successor </a:t>
            </a:r>
            <a:r>
              <a:rPr lang="en-US" altLang="en-US" sz="1400" b="1" dirty="0">
                <a:solidFill>
                  <a:srgbClr val="FF0000"/>
                </a:solidFill>
              </a:rPr>
              <a:t>or in accordance with a financial reporting framework acknowledged by the American Institute of Certified Public Accountants</a:t>
            </a:r>
          </a:p>
          <a:p>
            <a:pPr marL="1028700" lvl="1">
              <a:spcBef>
                <a:spcPct val="0"/>
              </a:spcBef>
            </a:pPr>
            <a:endParaRPr lang="en-US" altLang="en-US" sz="1400" b="1" dirty="0">
              <a:solidFill>
                <a:srgbClr val="FF0000"/>
              </a:solidFill>
            </a:endParaRPr>
          </a:p>
          <a:p>
            <a:pPr marL="285750" indent="-285750">
              <a:spcBef>
                <a:spcPct val="0"/>
              </a:spcBef>
            </a:pPr>
            <a:r>
              <a:rPr lang="en-US" altLang="en-US" sz="1800" b="1" dirty="0">
                <a:solidFill>
                  <a:schemeClr val="tx2"/>
                </a:solidFill>
              </a:rPr>
              <a:t>Section 7-6-609 (1), MCA (Local Government Accounting - Statement of Policy)</a:t>
            </a:r>
          </a:p>
          <a:p>
            <a:pPr marL="1028700" lvl="1">
              <a:spcBef>
                <a:spcPct val="0"/>
              </a:spcBef>
            </a:pPr>
            <a:r>
              <a:rPr lang="en-US" altLang="en-US" sz="1400" b="1" dirty="0">
                <a:solidFill>
                  <a:schemeClr val="tx2"/>
                </a:solidFill>
              </a:rPr>
              <a:t>(1) It is the policy of the state of Montana that all governmental accounting systems be established and maintained in accordance with generally accepted accounting principles that are nationally recognized as set forth by the governmental accounting standards board or its generally recognized successor </a:t>
            </a:r>
            <a:r>
              <a:rPr lang="en-US" altLang="en-US" sz="1400" b="1" dirty="0">
                <a:solidFill>
                  <a:srgbClr val="FF0000"/>
                </a:solidFill>
              </a:rPr>
              <a:t>or in accordance with a financial reporting framework acknowledged by the American Institute of Certified Public Accountants</a:t>
            </a:r>
          </a:p>
          <a:p>
            <a:pPr marL="285750" indent="-285750">
              <a:spcBef>
                <a:spcPct val="0"/>
              </a:spcBef>
            </a:pPr>
            <a:endParaRPr lang="en-US" altLang="en-US" sz="1800" b="1" dirty="0">
              <a:solidFill>
                <a:schemeClr val="tx2"/>
              </a:solidFill>
            </a:endParaRPr>
          </a:p>
          <a:p>
            <a:pPr marL="285750" indent="-285750">
              <a:spcBef>
                <a:spcPct val="0"/>
              </a:spcBef>
            </a:pPr>
            <a:r>
              <a:rPr lang="en-US" altLang="en-US" sz="1800" b="1" dirty="0">
                <a:solidFill>
                  <a:schemeClr val="tx2"/>
                </a:solidFill>
              </a:rPr>
              <a:t>Section 7-6-611(1)(a), MCA</a:t>
            </a:r>
          </a:p>
          <a:p>
            <a:pPr marL="1028700" lvl="1">
              <a:spcBef>
                <a:spcPct val="0"/>
              </a:spcBef>
            </a:pPr>
            <a:r>
              <a:rPr lang="en-US" altLang="en-US" sz="1400" b="1" dirty="0">
                <a:solidFill>
                  <a:schemeClr val="tx2"/>
                </a:solidFill>
              </a:rPr>
              <a:t>(1) The department of administration shall prescribe for all local governments:</a:t>
            </a:r>
          </a:p>
          <a:p>
            <a:pPr marL="1028700" lvl="1">
              <a:spcBef>
                <a:spcPct val="0"/>
              </a:spcBef>
            </a:pPr>
            <a:r>
              <a:rPr lang="en-US" altLang="en-US" sz="1400" b="1" dirty="0">
                <a:solidFill>
                  <a:schemeClr val="tx2"/>
                </a:solidFill>
              </a:rPr>
              <a:t>(a) general methods and details of accounting in accordance with generally accepted accounting principles </a:t>
            </a:r>
            <a:r>
              <a:rPr lang="en-US" altLang="en-US" sz="1400" b="1" dirty="0">
                <a:solidFill>
                  <a:srgbClr val="FF0000"/>
                </a:solidFill>
              </a:rPr>
              <a:t>or</a:t>
            </a:r>
            <a:r>
              <a:rPr lang="en-US" altLang="en-US" sz="1400" b="1" dirty="0">
                <a:solidFill>
                  <a:schemeClr val="tx2"/>
                </a:solidFill>
              </a:rPr>
              <a:t> </a:t>
            </a:r>
            <a:r>
              <a:rPr lang="en-US" altLang="en-US" sz="1400" b="1" dirty="0">
                <a:solidFill>
                  <a:srgbClr val="FF0000"/>
                </a:solidFill>
              </a:rPr>
              <a:t>a financial reporting framework acknowledged by the American Institute of Certified Public Accountants</a:t>
            </a:r>
            <a:r>
              <a:rPr lang="en-US" altLang="en-US" sz="1400" b="1" dirty="0">
                <a:solidFill>
                  <a:schemeClr val="tx2"/>
                </a:solidFill>
              </a:rPr>
              <a:t> as provided in 2-7-504</a:t>
            </a:r>
          </a:p>
          <a:p>
            <a:pPr marL="1028700" lvl="1">
              <a:spcBef>
                <a:spcPct val="0"/>
              </a:spcBef>
            </a:pPr>
            <a:endParaRPr lang="en-US" altLang="en-US" sz="1400" b="1" dirty="0">
              <a:solidFill>
                <a:schemeClr val="tx2"/>
              </a:solidFill>
            </a:endParaRPr>
          </a:p>
          <a:p>
            <a:pPr>
              <a:spcBef>
                <a:spcPct val="0"/>
              </a:spcBef>
              <a:buNone/>
            </a:pPr>
            <a:endParaRPr lang="en-US" altLang="en-US" sz="1800" b="1" dirty="0">
              <a:solidFill>
                <a:schemeClr val="tx2"/>
              </a:solidFill>
            </a:endParaRPr>
          </a:p>
        </p:txBody>
      </p:sp>
    </p:spTree>
    <p:extLst>
      <p:ext uri="{BB962C8B-B14F-4D97-AF65-F5344CB8AC3E}">
        <p14:creationId xmlns:p14="http://schemas.microsoft.com/office/powerpoint/2010/main" val="382312841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425" y="1"/>
            <a:ext cx="4397375" cy="838199"/>
          </a:xfrm>
        </p:spPr>
        <p:txBody>
          <a:bodyPr/>
          <a:lstStyle/>
          <a:p>
            <a:pPr>
              <a:defRPr/>
            </a:pPr>
            <a:r>
              <a:rPr lang="en-US" sz="5400" b="1" dirty="0">
                <a:solidFill>
                  <a:schemeClr val="accent1"/>
                </a:solidFill>
                <a:effectLst>
                  <a:outerShdw blurRad="38100" dist="38100" dir="2700000" algn="tl">
                    <a:srgbClr val="000000">
                      <a:alpha val="43137"/>
                    </a:srgbClr>
                  </a:outerShdw>
                </a:effectLst>
              </a:rPr>
              <a:t>Questions…</a:t>
            </a:r>
          </a:p>
        </p:txBody>
      </p:sp>
      <p:sp>
        <p:nvSpPr>
          <p:cNvPr id="3" name="Rectangle 2">
            <a:extLst>
              <a:ext uri="{FF2B5EF4-FFF2-40B4-BE49-F238E27FC236}">
                <a16:creationId xmlns:a16="http://schemas.microsoft.com/office/drawing/2014/main" id="{3F42B79C-ED80-43C4-BFFA-7CE5AA78091B}"/>
              </a:ext>
            </a:extLst>
          </p:cNvPr>
          <p:cNvSpPr/>
          <p:nvPr/>
        </p:nvSpPr>
        <p:spPr>
          <a:xfrm>
            <a:off x="5562600" y="4114800"/>
            <a:ext cx="2057400" cy="2185850"/>
          </a:xfrm>
          <a:prstGeom prst="rect">
            <a:avLst/>
          </a:prstGeom>
          <a:noFill/>
          <a:ln>
            <a:noFill/>
          </a:ln>
          <a:effectLst>
            <a:glow rad="228600">
              <a:schemeClr val="accent3">
                <a:satMod val="175000"/>
                <a:alpha val="40000"/>
              </a:schemeClr>
            </a:glow>
            <a:softEdge rad="31750"/>
          </a:effectLst>
        </p:spPr>
        <p:style>
          <a:lnRef idx="0">
            <a:scrgbClr r="0" g="0" b="0"/>
          </a:lnRef>
          <a:fillRef idx="0">
            <a:scrgbClr r="0" g="0" b="0"/>
          </a:fillRef>
          <a:effectRef idx="0">
            <a:scrgbClr r="0" g="0" b="0"/>
          </a:effectRef>
          <a:fontRef idx="minor">
            <a:schemeClr val="lt1"/>
          </a:fontRef>
        </p:style>
        <p:txBody>
          <a:bodyPr rtlCol="0" anchor="ctr"/>
          <a:lstStyle/>
          <a:p>
            <a:r>
              <a:rPr lang="en-US" b="1" dirty="0">
                <a:solidFill>
                  <a:schemeClr val="tx2"/>
                </a:solidFill>
                <a:latin typeface="Calibri" panose="020F0502020204030204" pitchFamily="34" charset="0"/>
              </a:rPr>
              <a:t>Kim Smith</a:t>
            </a:r>
          </a:p>
          <a:p>
            <a:r>
              <a:rPr lang="en-US" b="1" dirty="0">
                <a:solidFill>
                  <a:schemeClr val="tx2"/>
                </a:solidFill>
                <a:latin typeface="Calibri" panose="020F0502020204030204" pitchFamily="34" charset="0"/>
              </a:rPr>
              <a:t>406-444-9158</a:t>
            </a:r>
          </a:p>
          <a:p>
            <a:r>
              <a:rPr lang="en-US" b="1" dirty="0">
                <a:solidFill>
                  <a:schemeClr val="tx2"/>
                </a:solidFill>
                <a:latin typeface="Calibri" panose="020F0502020204030204" pitchFamily="34" charset="0"/>
              </a:rPr>
              <a:t>kims@mt.gov</a:t>
            </a:r>
          </a:p>
          <a:p>
            <a:endParaRPr lang="en-US" b="1" dirty="0">
              <a:solidFill>
                <a:schemeClr val="tx2"/>
              </a:solidFill>
              <a:latin typeface="Calibri" panose="020F0502020204030204" pitchFamily="34" charset="0"/>
            </a:endParaRPr>
          </a:p>
          <a:p>
            <a:r>
              <a:rPr lang="en-US" b="1" dirty="0">
                <a:solidFill>
                  <a:schemeClr val="tx2"/>
                </a:solidFill>
                <a:latin typeface="Calibri" panose="020F0502020204030204" pitchFamily="34" charset="0"/>
              </a:rPr>
              <a:t>Chet McLean</a:t>
            </a:r>
          </a:p>
          <a:p>
            <a:r>
              <a:rPr lang="en-US" b="1" dirty="0">
                <a:solidFill>
                  <a:schemeClr val="tx2"/>
                </a:solidFill>
                <a:latin typeface="Calibri" panose="020F0502020204030204" pitchFamily="34" charset="0"/>
              </a:rPr>
              <a:t>406-444-9105</a:t>
            </a:r>
          </a:p>
          <a:p>
            <a:r>
              <a:rPr lang="en-US" b="1" dirty="0">
                <a:solidFill>
                  <a:schemeClr val="tx2"/>
                </a:solidFill>
                <a:latin typeface="Calibri" panose="020F0502020204030204" pitchFamily="34" charset="0"/>
              </a:rPr>
              <a:t>cmclean2@mt.gov</a:t>
            </a:r>
          </a:p>
        </p:txBody>
      </p:sp>
    </p:spTree>
    <p:extLst>
      <p:ext uri="{BB962C8B-B14F-4D97-AF65-F5344CB8AC3E}">
        <p14:creationId xmlns:p14="http://schemas.microsoft.com/office/powerpoint/2010/main" val="38935513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 y="152400"/>
            <a:ext cx="8382000" cy="609600"/>
          </a:xfrm>
          <a:gradFill>
            <a:gsLst>
              <a:gs pos="0">
                <a:schemeClr val="accent4"/>
              </a:gs>
              <a:gs pos="75000">
                <a:schemeClr val="bg1">
                  <a:shade val="100000"/>
                  <a:satMod val="115000"/>
                </a:schemeClr>
              </a:gs>
              <a:gs pos="100000">
                <a:schemeClr val="bg1">
                  <a:shade val="70000"/>
                  <a:satMod val="130000"/>
                </a:schemeClr>
              </a:gs>
            </a:gsLst>
            <a:path path="circle">
              <a:fillToRect l="20000" t="50000" r="100000" b="50000"/>
            </a:path>
          </a:gradFill>
        </p:spPr>
        <p:txBody>
          <a:bodyPr rtlCol="0">
            <a:noAutofit/>
          </a:bodyPr>
          <a:lstStyle/>
          <a:p>
            <a:pPr eaLnBrk="1" fontAlgn="auto" hangingPunct="1">
              <a:spcAft>
                <a:spcPts val="0"/>
              </a:spcAft>
              <a:defRPr/>
            </a:pPr>
            <a:r>
              <a:rPr lang="en-US" sz="3600" b="1" dirty="0"/>
              <a:t>The Problem</a:t>
            </a:r>
          </a:p>
        </p:txBody>
      </p:sp>
      <p:sp>
        <p:nvSpPr>
          <p:cNvPr id="4100" name="TextBox 8"/>
          <p:cNvSpPr txBox="1">
            <a:spLocks noChangeArrowheads="1"/>
          </p:cNvSpPr>
          <p:nvPr/>
        </p:nvSpPr>
        <p:spPr bwMode="auto">
          <a:xfrm>
            <a:off x="228600" y="735874"/>
            <a:ext cx="8183880" cy="5663089"/>
          </a:xfrm>
          <a:custGeom>
            <a:avLst/>
            <a:gdLst>
              <a:gd name="connsiteX0" fmla="*/ 0 w 8229600"/>
              <a:gd name="connsiteY0" fmla="*/ 0 h 6924973"/>
              <a:gd name="connsiteX1" fmla="*/ 8229600 w 8229600"/>
              <a:gd name="connsiteY1" fmla="*/ 0 h 6924973"/>
              <a:gd name="connsiteX2" fmla="*/ 8229600 w 8229600"/>
              <a:gd name="connsiteY2" fmla="*/ 6924973 h 6924973"/>
              <a:gd name="connsiteX3" fmla="*/ 0 w 8229600"/>
              <a:gd name="connsiteY3" fmla="*/ 6924973 h 6924973"/>
              <a:gd name="connsiteX4" fmla="*/ 0 w 8229600"/>
              <a:gd name="connsiteY4" fmla="*/ 0 h 6924973"/>
              <a:gd name="connsiteX0" fmla="*/ 0 w 8255725"/>
              <a:gd name="connsiteY0" fmla="*/ 0 h 6924973"/>
              <a:gd name="connsiteX1" fmla="*/ 8229600 w 8255725"/>
              <a:gd name="connsiteY1" fmla="*/ 0 h 6924973"/>
              <a:gd name="connsiteX2" fmla="*/ 8255725 w 8255725"/>
              <a:gd name="connsiteY2" fmla="*/ 5818985 h 6924973"/>
              <a:gd name="connsiteX3" fmla="*/ 0 w 8255725"/>
              <a:gd name="connsiteY3" fmla="*/ 6924973 h 6924973"/>
              <a:gd name="connsiteX4" fmla="*/ 0 w 8255725"/>
              <a:gd name="connsiteY4" fmla="*/ 0 h 6924973"/>
              <a:gd name="connsiteX0" fmla="*/ 60960 w 8316685"/>
              <a:gd name="connsiteY0" fmla="*/ 0 h 5975739"/>
              <a:gd name="connsiteX1" fmla="*/ 8290560 w 8316685"/>
              <a:gd name="connsiteY1" fmla="*/ 0 h 5975739"/>
              <a:gd name="connsiteX2" fmla="*/ 8316685 w 8316685"/>
              <a:gd name="connsiteY2" fmla="*/ 5818985 h 5975739"/>
              <a:gd name="connsiteX3" fmla="*/ 0 w 8316685"/>
              <a:gd name="connsiteY3" fmla="*/ 5975739 h 5975739"/>
              <a:gd name="connsiteX4" fmla="*/ 60960 w 8316685"/>
              <a:gd name="connsiteY4" fmla="*/ 0 h 5975739"/>
              <a:gd name="connsiteX0" fmla="*/ 60960 w 8290560"/>
              <a:gd name="connsiteY0" fmla="*/ 0 h 5975739"/>
              <a:gd name="connsiteX1" fmla="*/ 8290560 w 8290560"/>
              <a:gd name="connsiteY1" fmla="*/ 0 h 5975739"/>
              <a:gd name="connsiteX2" fmla="*/ 8264434 w 8290560"/>
              <a:gd name="connsiteY2" fmla="*/ 5949613 h 5975739"/>
              <a:gd name="connsiteX3" fmla="*/ 0 w 8290560"/>
              <a:gd name="connsiteY3" fmla="*/ 5975739 h 5975739"/>
              <a:gd name="connsiteX4" fmla="*/ 60960 w 8290560"/>
              <a:gd name="connsiteY4" fmla="*/ 0 h 59757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0560" h="5975739">
                <a:moveTo>
                  <a:pt x="60960" y="0"/>
                </a:moveTo>
                <a:lnTo>
                  <a:pt x="8290560" y="0"/>
                </a:lnTo>
                <a:lnTo>
                  <a:pt x="8264434" y="5949613"/>
                </a:lnTo>
                <a:lnTo>
                  <a:pt x="0" y="5975739"/>
                </a:lnTo>
                <a:lnTo>
                  <a:pt x="6096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endParaRPr lang="en-US" altLang="en-US" sz="800" b="1" u="sng" dirty="0">
              <a:solidFill>
                <a:schemeClr val="tx2"/>
              </a:solidFill>
            </a:endParaRPr>
          </a:p>
          <a:p>
            <a:pPr>
              <a:spcBef>
                <a:spcPct val="0"/>
              </a:spcBef>
              <a:buNone/>
            </a:pPr>
            <a:r>
              <a:rPr lang="en-US" altLang="en-US" sz="2400" b="1" u="sng" dirty="0">
                <a:solidFill>
                  <a:schemeClr val="tx2"/>
                </a:solidFill>
              </a:rPr>
              <a:t>Financial Report Preparation Has Become More Difficult And Costly</a:t>
            </a:r>
            <a:r>
              <a:rPr lang="en-US" altLang="en-US" sz="1800" dirty="0"/>
              <a:t>	</a:t>
            </a:r>
          </a:p>
          <a:p>
            <a:pPr>
              <a:spcBef>
                <a:spcPct val="0"/>
              </a:spcBef>
              <a:buFontTx/>
              <a:buNone/>
            </a:pPr>
            <a:endParaRPr lang="en-US" altLang="en-US" sz="800" dirty="0"/>
          </a:p>
          <a:p>
            <a:pPr marL="285750" indent="-285750">
              <a:spcBef>
                <a:spcPct val="0"/>
              </a:spcBef>
            </a:pPr>
            <a:r>
              <a:rPr lang="en-US" altLang="en-US" sz="1800" b="1" dirty="0">
                <a:solidFill>
                  <a:schemeClr val="tx2"/>
                </a:solidFill>
              </a:rPr>
              <a:t>New requirements to GAAP</a:t>
            </a:r>
          </a:p>
          <a:p>
            <a:pPr marL="1028700" lvl="1">
              <a:spcBef>
                <a:spcPct val="0"/>
              </a:spcBef>
            </a:pPr>
            <a:r>
              <a:rPr lang="en-US" altLang="en-US" sz="1400" b="1" dirty="0">
                <a:solidFill>
                  <a:schemeClr val="tx2"/>
                </a:solidFill>
              </a:rPr>
              <a:t>Additional information to be obtained, presented, and disclosed</a:t>
            </a:r>
          </a:p>
          <a:p>
            <a:pPr marL="1028700" lvl="1">
              <a:spcBef>
                <a:spcPct val="0"/>
              </a:spcBef>
            </a:pPr>
            <a:r>
              <a:rPr lang="en-US" altLang="en-US" sz="1400" b="1" dirty="0">
                <a:solidFill>
                  <a:schemeClr val="tx2"/>
                </a:solidFill>
              </a:rPr>
              <a:t>Additional use of specialists</a:t>
            </a:r>
          </a:p>
          <a:p>
            <a:pPr marL="1028700" lvl="1">
              <a:spcBef>
                <a:spcPct val="0"/>
              </a:spcBef>
            </a:pPr>
            <a:r>
              <a:rPr lang="en-US" altLang="en-US" sz="1400" b="1" dirty="0">
                <a:solidFill>
                  <a:schemeClr val="tx2"/>
                </a:solidFill>
              </a:rPr>
              <a:t>Additional audit costs</a:t>
            </a:r>
          </a:p>
          <a:p>
            <a:pPr marL="285750" indent="-285750">
              <a:spcBef>
                <a:spcPct val="0"/>
              </a:spcBef>
            </a:pPr>
            <a:endParaRPr lang="en-US" altLang="en-US" sz="800" dirty="0"/>
          </a:p>
          <a:p>
            <a:pPr>
              <a:spcBef>
                <a:spcPct val="0"/>
              </a:spcBef>
              <a:buFontTx/>
              <a:buNone/>
            </a:pPr>
            <a:r>
              <a:rPr lang="en-US" altLang="en-US" sz="2400" b="1" u="sng" dirty="0">
                <a:solidFill>
                  <a:schemeClr val="tx2"/>
                </a:solidFill>
              </a:rPr>
              <a:t>Financial Information Lacks Usefulness</a:t>
            </a:r>
          </a:p>
          <a:p>
            <a:pPr>
              <a:spcBef>
                <a:spcPct val="0"/>
              </a:spcBef>
              <a:buFontTx/>
              <a:buNone/>
            </a:pPr>
            <a:endParaRPr lang="en-US" altLang="en-US" sz="800" dirty="0">
              <a:solidFill>
                <a:schemeClr val="tx2"/>
              </a:solidFill>
            </a:endParaRPr>
          </a:p>
          <a:p>
            <a:pPr marL="285750" indent="-285750">
              <a:spcBef>
                <a:spcPct val="0"/>
              </a:spcBef>
            </a:pPr>
            <a:r>
              <a:rPr lang="en-US" altLang="en-US" sz="1800" b="1" dirty="0">
                <a:solidFill>
                  <a:schemeClr val="tx2"/>
                </a:solidFill>
              </a:rPr>
              <a:t>New requirements to GAAP</a:t>
            </a:r>
          </a:p>
          <a:p>
            <a:pPr marL="1028700" lvl="1">
              <a:spcBef>
                <a:spcPct val="0"/>
              </a:spcBef>
            </a:pPr>
            <a:r>
              <a:rPr lang="en-US" altLang="en-US" sz="1400" b="1" dirty="0">
                <a:solidFill>
                  <a:schemeClr val="tx2"/>
                </a:solidFill>
              </a:rPr>
              <a:t>Actuarially determined liabilities and expenses not included in budgets</a:t>
            </a:r>
          </a:p>
          <a:p>
            <a:pPr marL="1028700" lvl="1">
              <a:spcBef>
                <a:spcPct val="0"/>
              </a:spcBef>
            </a:pPr>
            <a:r>
              <a:rPr lang="en-US" altLang="en-US" sz="1400" b="1" dirty="0">
                <a:solidFill>
                  <a:schemeClr val="tx2"/>
                </a:solidFill>
              </a:rPr>
              <a:t>Voluminous and highly technical disclosures and “Required Supplementary Information” not understandable to most users of financial statements</a:t>
            </a:r>
          </a:p>
          <a:p>
            <a:pPr marL="1028700" lvl="1">
              <a:spcBef>
                <a:spcPct val="0"/>
              </a:spcBef>
            </a:pPr>
            <a:r>
              <a:rPr lang="en-US" altLang="en-US" sz="1400" b="1" dirty="0">
                <a:solidFill>
                  <a:schemeClr val="tx2"/>
                </a:solidFill>
              </a:rPr>
              <a:t>Information has questionable practical value for recourse decisions of governing officials</a:t>
            </a:r>
          </a:p>
          <a:p>
            <a:pPr marL="285750">
              <a:spcBef>
                <a:spcPct val="0"/>
              </a:spcBef>
              <a:buNone/>
            </a:pPr>
            <a:endParaRPr lang="en-US" altLang="en-US" sz="800" dirty="0"/>
          </a:p>
          <a:p>
            <a:pPr>
              <a:spcBef>
                <a:spcPct val="0"/>
              </a:spcBef>
              <a:buNone/>
            </a:pPr>
            <a:r>
              <a:rPr lang="en-US" altLang="en-US" sz="2400" b="1" u="sng" dirty="0">
                <a:solidFill>
                  <a:schemeClr val="tx2"/>
                </a:solidFill>
              </a:rPr>
              <a:t>Small Montana governments have limited resources and capacity</a:t>
            </a:r>
          </a:p>
          <a:p>
            <a:pPr>
              <a:spcBef>
                <a:spcPct val="0"/>
              </a:spcBef>
              <a:buNone/>
            </a:pPr>
            <a:endParaRPr lang="en-US" altLang="en-US" sz="800" b="1" u="sng" dirty="0">
              <a:solidFill>
                <a:schemeClr val="tx2"/>
              </a:solidFill>
            </a:endParaRPr>
          </a:p>
          <a:p>
            <a:pPr marL="342900" indent="-342900">
              <a:spcBef>
                <a:spcPct val="0"/>
              </a:spcBef>
            </a:pPr>
            <a:r>
              <a:rPr lang="en-US" altLang="en-US" sz="1800" b="1" dirty="0">
                <a:solidFill>
                  <a:schemeClr val="tx2"/>
                </a:solidFill>
              </a:rPr>
              <a:t>Questionable whether costs and benefits of GAAP reporting are balanced</a:t>
            </a:r>
          </a:p>
          <a:p>
            <a:pPr marL="342900" indent="-342900">
              <a:spcBef>
                <a:spcPct val="0"/>
              </a:spcBef>
            </a:pPr>
            <a:endParaRPr lang="en-US" altLang="en-US" sz="2400" b="1" u="sng" dirty="0">
              <a:solidFill>
                <a:schemeClr val="tx2"/>
              </a:solidFill>
            </a:endParaRPr>
          </a:p>
          <a:p>
            <a:pPr>
              <a:spcBef>
                <a:spcPct val="0"/>
              </a:spcBef>
              <a:buFontTx/>
              <a:buNone/>
            </a:pPr>
            <a:endParaRPr lang="en-US" altLang="en-US" sz="1800" dirty="0"/>
          </a:p>
        </p:txBody>
      </p:sp>
    </p:spTree>
    <p:extLst>
      <p:ext uri="{BB962C8B-B14F-4D97-AF65-F5344CB8AC3E}">
        <p14:creationId xmlns:p14="http://schemas.microsoft.com/office/powerpoint/2010/main" val="5291622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 y="152400"/>
            <a:ext cx="8382000" cy="609600"/>
          </a:xfrm>
          <a:gradFill>
            <a:gsLst>
              <a:gs pos="0">
                <a:schemeClr val="accent4"/>
              </a:gs>
              <a:gs pos="75000">
                <a:schemeClr val="bg1">
                  <a:shade val="100000"/>
                  <a:satMod val="115000"/>
                </a:schemeClr>
              </a:gs>
              <a:gs pos="100000">
                <a:schemeClr val="bg1">
                  <a:shade val="70000"/>
                  <a:satMod val="130000"/>
                </a:schemeClr>
              </a:gs>
            </a:gsLst>
            <a:path path="circle">
              <a:fillToRect l="20000" t="50000" r="100000" b="50000"/>
            </a:path>
          </a:gradFill>
        </p:spPr>
        <p:txBody>
          <a:bodyPr rtlCol="0">
            <a:noAutofit/>
          </a:bodyPr>
          <a:lstStyle/>
          <a:p>
            <a:pPr eaLnBrk="1" fontAlgn="auto" hangingPunct="1">
              <a:spcAft>
                <a:spcPts val="0"/>
              </a:spcAft>
              <a:defRPr/>
            </a:pPr>
            <a:r>
              <a:rPr lang="en-US" sz="3600" b="1" dirty="0"/>
              <a:t>The Impact</a:t>
            </a:r>
          </a:p>
        </p:txBody>
      </p:sp>
      <p:sp>
        <p:nvSpPr>
          <p:cNvPr id="4100" name="TextBox 8"/>
          <p:cNvSpPr txBox="1">
            <a:spLocks noChangeArrowheads="1"/>
          </p:cNvSpPr>
          <p:nvPr/>
        </p:nvSpPr>
        <p:spPr bwMode="auto">
          <a:xfrm>
            <a:off x="304800" y="762000"/>
            <a:ext cx="8077200" cy="5293757"/>
          </a:xfrm>
          <a:custGeom>
            <a:avLst/>
            <a:gdLst>
              <a:gd name="connsiteX0" fmla="*/ 0 w 8229600"/>
              <a:gd name="connsiteY0" fmla="*/ 0 h 6924973"/>
              <a:gd name="connsiteX1" fmla="*/ 8229600 w 8229600"/>
              <a:gd name="connsiteY1" fmla="*/ 0 h 6924973"/>
              <a:gd name="connsiteX2" fmla="*/ 8229600 w 8229600"/>
              <a:gd name="connsiteY2" fmla="*/ 6924973 h 6924973"/>
              <a:gd name="connsiteX3" fmla="*/ 0 w 8229600"/>
              <a:gd name="connsiteY3" fmla="*/ 6924973 h 6924973"/>
              <a:gd name="connsiteX4" fmla="*/ 0 w 8229600"/>
              <a:gd name="connsiteY4" fmla="*/ 0 h 6924973"/>
              <a:gd name="connsiteX0" fmla="*/ 0 w 8255725"/>
              <a:gd name="connsiteY0" fmla="*/ 0 h 6924973"/>
              <a:gd name="connsiteX1" fmla="*/ 8229600 w 8255725"/>
              <a:gd name="connsiteY1" fmla="*/ 0 h 6924973"/>
              <a:gd name="connsiteX2" fmla="*/ 8255725 w 8255725"/>
              <a:gd name="connsiteY2" fmla="*/ 5818985 h 6924973"/>
              <a:gd name="connsiteX3" fmla="*/ 0 w 8255725"/>
              <a:gd name="connsiteY3" fmla="*/ 6924973 h 6924973"/>
              <a:gd name="connsiteX4" fmla="*/ 0 w 8255725"/>
              <a:gd name="connsiteY4" fmla="*/ 0 h 6924973"/>
              <a:gd name="connsiteX0" fmla="*/ 60960 w 8316685"/>
              <a:gd name="connsiteY0" fmla="*/ 0 h 5975739"/>
              <a:gd name="connsiteX1" fmla="*/ 8290560 w 8316685"/>
              <a:gd name="connsiteY1" fmla="*/ 0 h 5975739"/>
              <a:gd name="connsiteX2" fmla="*/ 8316685 w 8316685"/>
              <a:gd name="connsiteY2" fmla="*/ 5818985 h 5975739"/>
              <a:gd name="connsiteX3" fmla="*/ 0 w 8316685"/>
              <a:gd name="connsiteY3" fmla="*/ 5975739 h 5975739"/>
              <a:gd name="connsiteX4" fmla="*/ 60960 w 8316685"/>
              <a:gd name="connsiteY4" fmla="*/ 0 h 5975739"/>
              <a:gd name="connsiteX0" fmla="*/ 60960 w 8290560"/>
              <a:gd name="connsiteY0" fmla="*/ 0 h 5975739"/>
              <a:gd name="connsiteX1" fmla="*/ 8290560 w 8290560"/>
              <a:gd name="connsiteY1" fmla="*/ 0 h 5975739"/>
              <a:gd name="connsiteX2" fmla="*/ 8264434 w 8290560"/>
              <a:gd name="connsiteY2" fmla="*/ 5949613 h 5975739"/>
              <a:gd name="connsiteX3" fmla="*/ 0 w 8290560"/>
              <a:gd name="connsiteY3" fmla="*/ 5975739 h 5975739"/>
              <a:gd name="connsiteX4" fmla="*/ 60960 w 8290560"/>
              <a:gd name="connsiteY4" fmla="*/ 0 h 59757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0560" h="5975739">
                <a:moveTo>
                  <a:pt x="60960" y="0"/>
                </a:moveTo>
                <a:lnTo>
                  <a:pt x="8290560" y="0"/>
                </a:lnTo>
                <a:lnTo>
                  <a:pt x="8264434" y="5949613"/>
                </a:lnTo>
                <a:lnTo>
                  <a:pt x="0" y="5975739"/>
                </a:lnTo>
                <a:lnTo>
                  <a:pt x="6096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800" b="1" u="sng" dirty="0">
              <a:solidFill>
                <a:schemeClr val="tx2"/>
              </a:solidFill>
            </a:endParaRPr>
          </a:p>
          <a:p>
            <a:pPr>
              <a:spcBef>
                <a:spcPct val="0"/>
              </a:spcBef>
              <a:buFontTx/>
              <a:buNone/>
            </a:pPr>
            <a:r>
              <a:rPr lang="en-US" altLang="en-US" sz="2400" b="1" u="sng" dirty="0">
                <a:solidFill>
                  <a:schemeClr val="tx2"/>
                </a:solidFill>
              </a:rPr>
              <a:t>More $ for Financial Reporting, Less on Other Items</a:t>
            </a:r>
          </a:p>
          <a:p>
            <a:pPr marL="285750" indent="-285750">
              <a:spcBef>
                <a:spcPct val="0"/>
              </a:spcBef>
            </a:pPr>
            <a:r>
              <a:rPr lang="en-US" altLang="en-US" sz="1800" b="1" dirty="0">
                <a:solidFill>
                  <a:schemeClr val="tx2"/>
                </a:solidFill>
              </a:rPr>
              <a:t>Governing bodies must allocate more resources for</a:t>
            </a:r>
          </a:p>
          <a:p>
            <a:pPr marL="1028700" lvl="1">
              <a:spcBef>
                <a:spcPct val="0"/>
              </a:spcBef>
            </a:pPr>
            <a:r>
              <a:rPr lang="en-US" altLang="en-US" sz="1400" b="1" dirty="0">
                <a:solidFill>
                  <a:schemeClr val="tx2"/>
                </a:solidFill>
              </a:rPr>
              <a:t>Use of specialists</a:t>
            </a:r>
          </a:p>
          <a:p>
            <a:pPr marL="1028700" lvl="1">
              <a:spcBef>
                <a:spcPct val="0"/>
              </a:spcBef>
            </a:pPr>
            <a:r>
              <a:rPr lang="en-US" altLang="en-US" sz="1400" b="1" dirty="0">
                <a:solidFill>
                  <a:schemeClr val="tx2"/>
                </a:solidFill>
              </a:rPr>
              <a:t>Use of contractors to prepare financial statements</a:t>
            </a:r>
          </a:p>
          <a:p>
            <a:pPr marL="1028700" lvl="1">
              <a:spcBef>
                <a:spcPct val="0"/>
              </a:spcBef>
            </a:pPr>
            <a:r>
              <a:rPr lang="en-US" altLang="en-US" sz="1400" b="1" dirty="0">
                <a:solidFill>
                  <a:schemeClr val="tx2"/>
                </a:solidFill>
              </a:rPr>
              <a:t>Higher audit costs</a:t>
            </a:r>
          </a:p>
          <a:p>
            <a:pPr>
              <a:spcBef>
                <a:spcPct val="0"/>
              </a:spcBef>
              <a:buFontTx/>
              <a:buNone/>
            </a:pPr>
            <a:endParaRPr lang="en-US" altLang="en-US" sz="800" dirty="0">
              <a:solidFill>
                <a:schemeClr val="tx2"/>
              </a:solidFill>
            </a:endParaRPr>
          </a:p>
          <a:p>
            <a:pPr>
              <a:spcBef>
                <a:spcPct val="0"/>
              </a:spcBef>
              <a:buFontTx/>
              <a:buNone/>
            </a:pPr>
            <a:endParaRPr lang="en-US" altLang="en-US" sz="800" dirty="0">
              <a:solidFill>
                <a:schemeClr val="tx2"/>
              </a:solidFill>
            </a:endParaRPr>
          </a:p>
          <a:p>
            <a:pPr>
              <a:spcBef>
                <a:spcPct val="0"/>
              </a:spcBef>
              <a:buFontTx/>
              <a:buNone/>
            </a:pPr>
            <a:r>
              <a:rPr lang="en-US" altLang="en-US" sz="2400" b="1" u="sng" dirty="0">
                <a:solidFill>
                  <a:schemeClr val="tx2"/>
                </a:solidFill>
              </a:rPr>
              <a:t>Turnover</a:t>
            </a:r>
          </a:p>
          <a:p>
            <a:pPr marL="285750" indent="-285750">
              <a:spcBef>
                <a:spcPct val="0"/>
              </a:spcBef>
            </a:pPr>
            <a:r>
              <a:rPr lang="en-US" altLang="en-US" sz="1800" b="1" dirty="0">
                <a:solidFill>
                  <a:schemeClr val="tx2"/>
                </a:solidFill>
              </a:rPr>
              <a:t>Staff retires or quits because overwhelmed by complexity</a:t>
            </a:r>
          </a:p>
          <a:p>
            <a:pPr marL="285750" indent="-285750">
              <a:spcBef>
                <a:spcPct val="0"/>
              </a:spcBef>
            </a:pPr>
            <a:r>
              <a:rPr lang="en-US" altLang="en-US" sz="1800" b="1" dirty="0">
                <a:solidFill>
                  <a:schemeClr val="tx2"/>
                </a:solidFill>
              </a:rPr>
              <a:t>Auditors no longer interested in providing audit services</a:t>
            </a:r>
          </a:p>
          <a:p>
            <a:pPr marL="1028700" lvl="1">
              <a:spcBef>
                <a:spcPct val="0"/>
              </a:spcBef>
            </a:pPr>
            <a:r>
              <a:rPr lang="en-US" altLang="en-US" sz="1400" b="1" dirty="0">
                <a:solidFill>
                  <a:schemeClr val="tx2"/>
                </a:solidFill>
              </a:rPr>
              <a:t>Higher travel costs in Eastern Montana </a:t>
            </a:r>
          </a:p>
          <a:p>
            <a:pPr marL="285750" indent="-285750">
              <a:spcBef>
                <a:spcPct val="0"/>
              </a:spcBef>
            </a:pPr>
            <a:endParaRPr lang="en-US" altLang="en-US" sz="800" dirty="0"/>
          </a:p>
          <a:p>
            <a:pPr marL="285750" indent="-285750">
              <a:spcBef>
                <a:spcPct val="0"/>
              </a:spcBef>
            </a:pPr>
            <a:endParaRPr lang="en-US" altLang="en-US" sz="800" dirty="0"/>
          </a:p>
          <a:p>
            <a:pPr marL="285750" indent="-285750">
              <a:spcBef>
                <a:spcPct val="0"/>
              </a:spcBef>
            </a:pPr>
            <a:endParaRPr lang="en-US" altLang="en-US" sz="800" dirty="0"/>
          </a:p>
          <a:p>
            <a:pPr>
              <a:spcBef>
                <a:spcPct val="0"/>
              </a:spcBef>
              <a:buNone/>
            </a:pPr>
            <a:r>
              <a:rPr lang="en-US" altLang="en-US" sz="2400" b="1" u="sng" dirty="0">
                <a:solidFill>
                  <a:schemeClr val="tx2"/>
                </a:solidFill>
              </a:rPr>
              <a:t>Audit Findings and Opinion Modifications</a:t>
            </a:r>
          </a:p>
          <a:p>
            <a:pPr marL="285750" indent="-285750">
              <a:spcBef>
                <a:spcPct val="0"/>
              </a:spcBef>
            </a:pPr>
            <a:r>
              <a:rPr lang="en-US" altLang="en-US" sz="1800" b="1" dirty="0">
                <a:solidFill>
                  <a:schemeClr val="tx2"/>
                </a:solidFill>
              </a:rPr>
              <a:t>Many cannot afford to obtain information, resulting in findings and/or qualified or adverse audit opinions</a:t>
            </a:r>
          </a:p>
          <a:p>
            <a:pPr marL="285750" indent="-285750">
              <a:spcBef>
                <a:spcPct val="0"/>
              </a:spcBef>
            </a:pPr>
            <a:r>
              <a:rPr lang="en-US" altLang="en-US" sz="1800" b="1" dirty="0">
                <a:solidFill>
                  <a:schemeClr val="tx2"/>
                </a:solidFill>
              </a:rPr>
              <a:t>Many cannot afford staff with sufficient accounting training resulting in internal control findings</a:t>
            </a:r>
          </a:p>
          <a:p>
            <a:pPr>
              <a:spcBef>
                <a:spcPct val="0"/>
              </a:spcBef>
              <a:buFontTx/>
              <a:buNone/>
            </a:pPr>
            <a:endParaRPr lang="en-US" altLang="en-US" sz="1800" dirty="0"/>
          </a:p>
          <a:p>
            <a:pPr>
              <a:spcBef>
                <a:spcPct val="0"/>
              </a:spcBef>
              <a:buFontTx/>
              <a:buNone/>
            </a:pPr>
            <a:endParaRPr lang="en-US" altLang="en-US" sz="1800" dirty="0"/>
          </a:p>
        </p:txBody>
      </p:sp>
    </p:spTree>
    <p:extLst>
      <p:ext uri="{BB962C8B-B14F-4D97-AF65-F5344CB8AC3E}">
        <p14:creationId xmlns:p14="http://schemas.microsoft.com/office/powerpoint/2010/main" val="24227312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 y="152400"/>
            <a:ext cx="8382000" cy="609600"/>
          </a:xfrm>
          <a:gradFill>
            <a:gsLst>
              <a:gs pos="0">
                <a:schemeClr val="accent4"/>
              </a:gs>
              <a:gs pos="75000">
                <a:schemeClr val="bg1">
                  <a:shade val="100000"/>
                  <a:satMod val="115000"/>
                </a:schemeClr>
              </a:gs>
              <a:gs pos="100000">
                <a:schemeClr val="bg1">
                  <a:shade val="70000"/>
                  <a:satMod val="130000"/>
                </a:schemeClr>
              </a:gs>
            </a:gsLst>
            <a:path path="circle">
              <a:fillToRect l="20000" t="50000" r="100000" b="50000"/>
            </a:path>
          </a:gradFill>
        </p:spPr>
        <p:txBody>
          <a:bodyPr rtlCol="0">
            <a:noAutofit/>
          </a:bodyPr>
          <a:lstStyle/>
          <a:p>
            <a:pPr eaLnBrk="1" fontAlgn="auto" hangingPunct="1">
              <a:spcAft>
                <a:spcPts val="0"/>
              </a:spcAft>
              <a:defRPr/>
            </a:pPr>
            <a:r>
              <a:rPr lang="en-US" sz="3600" b="1" dirty="0"/>
              <a:t>Why Is This Happening?</a:t>
            </a:r>
          </a:p>
        </p:txBody>
      </p:sp>
      <p:sp>
        <p:nvSpPr>
          <p:cNvPr id="4100" name="TextBox 8"/>
          <p:cNvSpPr txBox="1">
            <a:spLocks noChangeArrowheads="1"/>
          </p:cNvSpPr>
          <p:nvPr/>
        </p:nvSpPr>
        <p:spPr bwMode="auto">
          <a:xfrm>
            <a:off x="304800" y="762000"/>
            <a:ext cx="8077200" cy="4585871"/>
          </a:xfrm>
          <a:custGeom>
            <a:avLst/>
            <a:gdLst>
              <a:gd name="connsiteX0" fmla="*/ 0 w 8229600"/>
              <a:gd name="connsiteY0" fmla="*/ 0 h 6924973"/>
              <a:gd name="connsiteX1" fmla="*/ 8229600 w 8229600"/>
              <a:gd name="connsiteY1" fmla="*/ 0 h 6924973"/>
              <a:gd name="connsiteX2" fmla="*/ 8229600 w 8229600"/>
              <a:gd name="connsiteY2" fmla="*/ 6924973 h 6924973"/>
              <a:gd name="connsiteX3" fmla="*/ 0 w 8229600"/>
              <a:gd name="connsiteY3" fmla="*/ 6924973 h 6924973"/>
              <a:gd name="connsiteX4" fmla="*/ 0 w 8229600"/>
              <a:gd name="connsiteY4" fmla="*/ 0 h 6924973"/>
              <a:gd name="connsiteX0" fmla="*/ 0 w 8255725"/>
              <a:gd name="connsiteY0" fmla="*/ 0 h 6924973"/>
              <a:gd name="connsiteX1" fmla="*/ 8229600 w 8255725"/>
              <a:gd name="connsiteY1" fmla="*/ 0 h 6924973"/>
              <a:gd name="connsiteX2" fmla="*/ 8255725 w 8255725"/>
              <a:gd name="connsiteY2" fmla="*/ 5818985 h 6924973"/>
              <a:gd name="connsiteX3" fmla="*/ 0 w 8255725"/>
              <a:gd name="connsiteY3" fmla="*/ 6924973 h 6924973"/>
              <a:gd name="connsiteX4" fmla="*/ 0 w 8255725"/>
              <a:gd name="connsiteY4" fmla="*/ 0 h 6924973"/>
              <a:gd name="connsiteX0" fmla="*/ 60960 w 8316685"/>
              <a:gd name="connsiteY0" fmla="*/ 0 h 5975739"/>
              <a:gd name="connsiteX1" fmla="*/ 8290560 w 8316685"/>
              <a:gd name="connsiteY1" fmla="*/ 0 h 5975739"/>
              <a:gd name="connsiteX2" fmla="*/ 8316685 w 8316685"/>
              <a:gd name="connsiteY2" fmla="*/ 5818985 h 5975739"/>
              <a:gd name="connsiteX3" fmla="*/ 0 w 8316685"/>
              <a:gd name="connsiteY3" fmla="*/ 5975739 h 5975739"/>
              <a:gd name="connsiteX4" fmla="*/ 60960 w 8316685"/>
              <a:gd name="connsiteY4" fmla="*/ 0 h 5975739"/>
              <a:gd name="connsiteX0" fmla="*/ 60960 w 8290560"/>
              <a:gd name="connsiteY0" fmla="*/ 0 h 5975739"/>
              <a:gd name="connsiteX1" fmla="*/ 8290560 w 8290560"/>
              <a:gd name="connsiteY1" fmla="*/ 0 h 5975739"/>
              <a:gd name="connsiteX2" fmla="*/ 8264434 w 8290560"/>
              <a:gd name="connsiteY2" fmla="*/ 5949613 h 5975739"/>
              <a:gd name="connsiteX3" fmla="*/ 0 w 8290560"/>
              <a:gd name="connsiteY3" fmla="*/ 5975739 h 5975739"/>
              <a:gd name="connsiteX4" fmla="*/ 60960 w 8290560"/>
              <a:gd name="connsiteY4" fmla="*/ 0 h 59757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0560" h="5975739">
                <a:moveTo>
                  <a:pt x="60960" y="0"/>
                </a:moveTo>
                <a:lnTo>
                  <a:pt x="8290560" y="0"/>
                </a:lnTo>
                <a:lnTo>
                  <a:pt x="8264434" y="5949613"/>
                </a:lnTo>
                <a:lnTo>
                  <a:pt x="0" y="5975739"/>
                </a:lnTo>
                <a:lnTo>
                  <a:pt x="6096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800" b="1" u="sng" dirty="0">
              <a:solidFill>
                <a:schemeClr val="tx2"/>
              </a:solidFill>
            </a:endParaRPr>
          </a:p>
          <a:p>
            <a:pPr>
              <a:spcBef>
                <a:spcPct val="0"/>
              </a:spcBef>
              <a:buNone/>
            </a:pPr>
            <a:r>
              <a:rPr lang="en-US" altLang="en-US" sz="2400" b="1" u="sng" dirty="0">
                <a:solidFill>
                  <a:schemeClr val="tx2"/>
                </a:solidFill>
              </a:rPr>
              <a:t>GAAP has become geared toward Mid and Large-Sized Governments</a:t>
            </a:r>
          </a:p>
          <a:p>
            <a:pPr marL="285750" indent="-285750">
              <a:spcBef>
                <a:spcPct val="0"/>
              </a:spcBef>
            </a:pPr>
            <a:endParaRPr lang="en-US" altLang="en-US" sz="800" b="1" dirty="0">
              <a:solidFill>
                <a:schemeClr val="tx2"/>
              </a:solidFill>
              <a:highlight>
                <a:srgbClr val="FFFF00"/>
              </a:highlight>
            </a:endParaRPr>
          </a:p>
          <a:p>
            <a:pPr marL="285750" indent="-285750">
              <a:spcBef>
                <a:spcPct val="0"/>
              </a:spcBef>
            </a:pPr>
            <a:r>
              <a:rPr lang="en-US" altLang="en-US" sz="1800" b="1" dirty="0">
                <a:solidFill>
                  <a:schemeClr val="tx2"/>
                </a:solidFill>
              </a:rPr>
              <a:t>GASB has been moving away from prevailing accounting conventions to accounting theory</a:t>
            </a:r>
          </a:p>
          <a:p>
            <a:pPr marL="285750" indent="-285750">
              <a:spcBef>
                <a:spcPct val="0"/>
              </a:spcBef>
            </a:pPr>
            <a:endParaRPr lang="en-US" altLang="en-US" sz="1400" b="1" dirty="0">
              <a:solidFill>
                <a:schemeClr val="tx2"/>
              </a:solidFill>
            </a:endParaRPr>
          </a:p>
          <a:p>
            <a:pPr marL="285750" indent="-285750">
              <a:spcBef>
                <a:spcPct val="0"/>
              </a:spcBef>
            </a:pPr>
            <a:r>
              <a:rPr lang="en-US" altLang="en-US" sz="1800" b="1" dirty="0">
                <a:solidFill>
                  <a:schemeClr val="tx2"/>
                </a:solidFill>
              </a:rPr>
              <a:t>The new requirements meet the stakeholder needs of governments possessing high levels of financial complexity and resources. </a:t>
            </a:r>
          </a:p>
          <a:p>
            <a:pPr marL="1028700" lvl="1">
              <a:spcBef>
                <a:spcPct val="0"/>
              </a:spcBef>
            </a:pPr>
            <a:r>
              <a:rPr lang="en-US" altLang="en-US" sz="1400" b="1" dirty="0">
                <a:solidFill>
                  <a:schemeClr val="tx2"/>
                </a:solidFill>
              </a:rPr>
              <a:t>Secondary Bond Market Participants</a:t>
            </a:r>
          </a:p>
          <a:p>
            <a:pPr marL="1028700" lvl="1">
              <a:spcBef>
                <a:spcPct val="0"/>
              </a:spcBef>
            </a:pPr>
            <a:r>
              <a:rPr lang="en-US" altLang="en-US" sz="1400" b="1" dirty="0">
                <a:solidFill>
                  <a:schemeClr val="tx2"/>
                </a:solidFill>
              </a:rPr>
              <a:t>Complex And Riskier Investment Vehicles (e.g., Derivatives)</a:t>
            </a:r>
          </a:p>
          <a:p>
            <a:pPr marL="1028700" lvl="1">
              <a:spcBef>
                <a:spcPct val="0"/>
              </a:spcBef>
            </a:pPr>
            <a:endParaRPr lang="en-US" altLang="en-US" sz="1400" b="1" dirty="0">
              <a:solidFill>
                <a:schemeClr val="tx2"/>
              </a:solidFill>
              <a:highlight>
                <a:srgbClr val="FFFF00"/>
              </a:highlight>
            </a:endParaRPr>
          </a:p>
          <a:p>
            <a:pPr marL="285750" indent="-285750">
              <a:spcBef>
                <a:spcPct val="0"/>
              </a:spcBef>
            </a:pPr>
            <a:r>
              <a:rPr lang="en-US" altLang="en-US" sz="1800" b="1" dirty="0">
                <a:solidFill>
                  <a:schemeClr val="tx2"/>
                </a:solidFill>
              </a:rPr>
              <a:t>Similar concerns for GAAP for private entities.</a:t>
            </a:r>
          </a:p>
          <a:p>
            <a:pPr marL="1028700" lvl="1">
              <a:spcBef>
                <a:spcPct val="0"/>
              </a:spcBef>
            </a:pPr>
            <a:r>
              <a:rPr lang="en-US" altLang="en-US" sz="1400" b="1" dirty="0">
                <a:solidFill>
                  <a:schemeClr val="tx2"/>
                </a:solidFill>
              </a:rPr>
              <a:t>The American Institute of Certified Public Accountants (AICPA) has recently released the Financial Reporting Framework for Small and Medium Sized Entities (FRF for SMEs)</a:t>
            </a:r>
          </a:p>
          <a:p>
            <a:pPr lvl="1" indent="0">
              <a:spcBef>
                <a:spcPct val="0"/>
              </a:spcBef>
              <a:buNone/>
            </a:pPr>
            <a:endParaRPr lang="en-US" altLang="en-US" sz="1400" b="1" dirty="0">
              <a:solidFill>
                <a:schemeClr val="tx2"/>
              </a:solidFill>
            </a:endParaRPr>
          </a:p>
          <a:p>
            <a:pPr marL="288925" indent="-288925">
              <a:spcBef>
                <a:spcPct val="0"/>
              </a:spcBef>
            </a:pPr>
            <a:r>
              <a:rPr lang="en-US" altLang="en-US" sz="1800" b="1" dirty="0">
                <a:solidFill>
                  <a:schemeClr val="tx2"/>
                </a:solidFill>
              </a:rPr>
              <a:t>73 percent of local governments in Montana have populations of 5,000 or less</a:t>
            </a:r>
          </a:p>
          <a:p>
            <a:pPr>
              <a:spcBef>
                <a:spcPct val="0"/>
              </a:spcBef>
              <a:buFontTx/>
              <a:buNone/>
            </a:pPr>
            <a:endParaRPr lang="en-US" altLang="en-US" sz="1800" dirty="0"/>
          </a:p>
        </p:txBody>
      </p:sp>
    </p:spTree>
    <p:extLst>
      <p:ext uri="{BB962C8B-B14F-4D97-AF65-F5344CB8AC3E}">
        <p14:creationId xmlns:p14="http://schemas.microsoft.com/office/powerpoint/2010/main" val="17989268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 y="152400"/>
            <a:ext cx="8382000" cy="609600"/>
          </a:xfrm>
          <a:gradFill>
            <a:gsLst>
              <a:gs pos="0">
                <a:schemeClr val="accent4"/>
              </a:gs>
              <a:gs pos="75000">
                <a:schemeClr val="bg1">
                  <a:shade val="100000"/>
                  <a:satMod val="115000"/>
                </a:schemeClr>
              </a:gs>
              <a:gs pos="100000">
                <a:schemeClr val="bg1">
                  <a:shade val="70000"/>
                  <a:satMod val="130000"/>
                </a:schemeClr>
              </a:gs>
            </a:gsLst>
            <a:path path="circle">
              <a:fillToRect l="20000" t="50000" r="100000" b="50000"/>
            </a:path>
          </a:gradFill>
        </p:spPr>
        <p:txBody>
          <a:bodyPr rtlCol="0">
            <a:noAutofit/>
          </a:bodyPr>
          <a:lstStyle/>
          <a:p>
            <a:pPr eaLnBrk="1" fontAlgn="auto" hangingPunct="1">
              <a:spcAft>
                <a:spcPts val="0"/>
              </a:spcAft>
              <a:defRPr/>
            </a:pPr>
            <a:r>
              <a:rPr lang="en-US" sz="3600" b="1" dirty="0"/>
              <a:t>The Solution</a:t>
            </a:r>
          </a:p>
        </p:txBody>
      </p:sp>
      <p:sp>
        <p:nvSpPr>
          <p:cNvPr id="4100" name="TextBox 8"/>
          <p:cNvSpPr txBox="1">
            <a:spLocks noChangeArrowheads="1"/>
          </p:cNvSpPr>
          <p:nvPr/>
        </p:nvSpPr>
        <p:spPr bwMode="auto">
          <a:xfrm>
            <a:off x="304800" y="762000"/>
            <a:ext cx="8077200" cy="4739759"/>
          </a:xfrm>
          <a:custGeom>
            <a:avLst/>
            <a:gdLst>
              <a:gd name="connsiteX0" fmla="*/ 0 w 8229600"/>
              <a:gd name="connsiteY0" fmla="*/ 0 h 6924973"/>
              <a:gd name="connsiteX1" fmla="*/ 8229600 w 8229600"/>
              <a:gd name="connsiteY1" fmla="*/ 0 h 6924973"/>
              <a:gd name="connsiteX2" fmla="*/ 8229600 w 8229600"/>
              <a:gd name="connsiteY2" fmla="*/ 6924973 h 6924973"/>
              <a:gd name="connsiteX3" fmla="*/ 0 w 8229600"/>
              <a:gd name="connsiteY3" fmla="*/ 6924973 h 6924973"/>
              <a:gd name="connsiteX4" fmla="*/ 0 w 8229600"/>
              <a:gd name="connsiteY4" fmla="*/ 0 h 6924973"/>
              <a:gd name="connsiteX0" fmla="*/ 0 w 8255725"/>
              <a:gd name="connsiteY0" fmla="*/ 0 h 6924973"/>
              <a:gd name="connsiteX1" fmla="*/ 8229600 w 8255725"/>
              <a:gd name="connsiteY1" fmla="*/ 0 h 6924973"/>
              <a:gd name="connsiteX2" fmla="*/ 8255725 w 8255725"/>
              <a:gd name="connsiteY2" fmla="*/ 5818985 h 6924973"/>
              <a:gd name="connsiteX3" fmla="*/ 0 w 8255725"/>
              <a:gd name="connsiteY3" fmla="*/ 6924973 h 6924973"/>
              <a:gd name="connsiteX4" fmla="*/ 0 w 8255725"/>
              <a:gd name="connsiteY4" fmla="*/ 0 h 6924973"/>
              <a:gd name="connsiteX0" fmla="*/ 60960 w 8316685"/>
              <a:gd name="connsiteY0" fmla="*/ 0 h 5975739"/>
              <a:gd name="connsiteX1" fmla="*/ 8290560 w 8316685"/>
              <a:gd name="connsiteY1" fmla="*/ 0 h 5975739"/>
              <a:gd name="connsiteX2" fmla="*/ 8316685 w 8316685"/>
              <a:gd name="connsiteY2" fmla="*/ 5818985 h 5975739"/>
              <a:gd name="connsiteX3" fmla="*/ 0 w 8316685"/>
              <a:gd name="connsiteY3" fmla="*/ 5975739 h 5975739"/>
              <a:gd name="connsiteX4" fmla="*/ 60960 w 8316685"/>
              <a:gd name="connsiteY4" fmla="*/ 0 h 5975739"/>
              <a:gd name="connsiteX0" fmla="*/ 60960 w 8290560"/>
              <a:gd name="connsiteY0" fmla="*/ 0 h 5975739"/>
              <a:gd name="connsiteX1" fmla="*/ 8290560 w 8290560"/>
              <a:gd name="connsiteY1" fmla="*/ 0 h 5975739"/>
              <a:gd name="connsiteX2" fmla="*/ 8264434 w 8290560"/>
              <a:gd name="connsiteY2" fmla="*/ 5949613 h 5975739"/>
              <a:gd name="connsiteX3" fmla="*/ 0 w 8290560"/>
              <a:gd name="connsiteY3" fmla="*/ 5975739 h 5975739"/>
              <a:gd name="connsiteX4" fmla="*/ 60960 w 8290560"/>
              <a:gd name="connsiteY4" fmla="*/ 0 h 59757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0560" h="5975739">
                <a:moveTo>
                  <a:pt x="60960" y="0"/>
                </a:moveTo>
                <a:lnTo>
                  <a:pt x="8290560" y="0"/>
                </a:lnTo>
                <a:lnTo>
                  <a:pt x="8264434" y="5949613"/>
                </a:lnTo>
                <a:lnTo>
                  <a:pt x="0" y="5975739"/>
                </a:lnTo>
                <a:lnTo>
                  <a:pt x="6096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800" b="1" u="sng" dirty="0">
              <a:solidFill>
                <a:schemeClr val="tx2"/>
              </a:solidFill>
            </a:endParaRPr>
          </a:p>
          <a:p>
            <a:pPr>
              <a:spcBef>
                <a:spcPct val="0"/>
              </a:spcBef>
              <a:buNone/>
            </a:pPr>
            <a:r>
              <a:rPr lang="en-US" altLang="en-US" sz="2400" b="1" u="sng" dirty="0">
                <a:solidFill>
                  <a:schemeClr val="tx2"/>
                </a:solidFill>
              </a:rPr>
              <a:t>A Simpler Form of Reporting for Smaller Local Governments</a:t>
            </a:r>
          </a:p>
          <a:p>
            <a:pPr marL="285750" indent="-285750">
              <a:spcBef>
                <a:spcPct val="0"/>
              </a:spcBef>
            </a:pPr>
            <a:endParaRPr lang="en-US" altLang="en-US" sz="800" b="1" dirty="0">
              <a:solidFill>
                <a:schemeClr val="tx2"/>
              </a:solidFill>
            </a:endParaRPr>
          </a:p>
          <a:p>
            <a:pPr marL="285750" indent="-285750">
              <a:spcBef>
                <a:spcPct val="0"/>
              </a:spcBef>
            </a:pPr>
            <a:r>
              <a:rPr lang="en-US" altLang="en-US" sz="1800" b="1" dirty="0">
                <a:solidFill>
                  <a:schemeClr val="tx2"/>
                </a:solidFill>
              </a:rPr>
              <a:t>GAAP but with carveouts: a “Little-GAAP”</a:t>
            </a:r>
          </a:p>
          <a:p>
            <a:pPr marL="1028700" lvl="1">
              <a:spcBef>
                <a:spcPct val="0"/>
              </a:spcBef>
            </a:pPr>
            <a:r>
              <a:rPr lang="en-US" altLang="en-US" sz="1400" b="1" dirty="0">
                <a:solidFill>
                  <a:schemeClr val="tx2"/>
                </a:solidFill>
              </a:rPr>
              <a:t>No government-wide statements</a:t>
            </a:r>
          </a:p>
          <a:p>
            <a:pPr marL="1428750" lvl="2">
              <a:spcBef>
                <a:spcPct val="0"/>
              </a:spcBef>
            </a:pPr>
            <a:endParaRPr lang="en-US" altLang="en-US" sz="1000" b="1" dirty="0">
              <a:solidFill>
                <a:schemeClr val="tx2"/>
              </a:solidFill>
            </a:endParaRPr>
          </a:p>
          <a:p>
            <a:pPr marL="1028700" lvl="1">
              <a:spcBef>
                <a:spcPct val="0"/>
              </a:spcBef>
            </a:pPr>
            <a:r>
              <a:rPr lang="en-US" altLang="en-US" sz="1400" b="1" dirty="0">
                <a:solidFill>
                  <a:schemeClr val="tx2"/>
                </a:solidFill>
              </a:rPr>
              <a:t>No pension/OPEB information</a:t>
            </a:r>
          </a:p>
          <a:p>
            <a:pPr marL="1428750" lvl="2">
              <a:spcBef>
                <a:spcPct val="0"/>
              </a:spcBef>
            </a:pPr>
            <a:r>
              <a:rPr lang="en-US" altLang="en-US" sz="1000" b="1" dirty="0">
                <a:solidFill>
                  <a:schemeClr val="tx2"/>
                </a:solidFill>
              </a:rPr>
              <a:t>Other Post-Employment Benefits (OPEB) usually represent retiree health insurance premiums</a:t>
            </a:r>
          </a:p>
          <a:p>
            <a:pPr marL="1428750" lvl="2">
              <a:spcBef>
                <a:spcPct val="0"/>
              </a:spcBef>
            </a:pPr>
            <a:endParaRPr lang="en-US" altLang="en-US" sz="1000" b="1" dirty="0">
              <a:solidFill>
                <a:schemeClr val="tx2"/>
              </a:solidFill>
            </a:endParaRPr>
          </a:p>
          <a:p>
            <a:pPr marL="1028700" lvl="1">
              <a:spcBef>
                <a:spcPct val="0"/>
              </a:spcBef>
            </a:pPr>
            <a:r>
              <a:rPr lang="en-US" altLang="en-US" sz="1400" b="1" dirty="0">
                <a:solidFill>
                  <a:schemeClr val="tx2"/>
                </a:solidFill>
              </a:rPr>
              <a:t>No disclosure of investment fair value hierarchy and valuation methods</a:t>
            </a:r>
          </a:p>
          <a:p>
            <a:pPr marL="1028700" lvl="1">
              <a:spcBef>
                <a:spcPct val="0"/>
              </a:spcBef>
            </a:pPr>
            <a:endParaRPr lang="en-US" altLang="en-US" sz="1400" b="1" dirty="0">
              <a:solidFill>
                <a:schemeClr val="tx2"/>
              </a:solidFill>
            </a:endParaRPr>
          </a:p>
          <a:p>
            <a:pPr marL="285750" indent="-285750">
              <a:spcBef>
                <a:spcPct val="0"/>
              </a:spcBef>
            </a:pPr>
            <a:r>
              <a:rPr lang="en-US" altLang="en-US" sz="1800" b="1" dirty="0">
                <a:solidFill>
                  <a:schemeClr val="tx2"/>
                </a:solidFill>
              </a:rPr>
              <a:t>The carveouts represent the areas of GAAP that are highly technical, costly to produce, and/or lacking in usefulness to the users of smaller Montana local government financial statements</a:t>
            </a:r>
          </a:p>
          <a:p>
            <a:pPr marL="285750" indent="-285750">
              <a:spcBef>
                <a:spcPct val="0"/>
              </a:spcBef>
            </a:pPr>
            <a:endParaRPr lang="en-US" altLang="en-US" sz="800" b="1" dirty="0">
              <a:solidFill>
                <a:schemeClr val="tx2"/>
              </a:solidFill>
            </a:endParaRPr>
          </a:p>
          <a:p>
            <a:pPr marL="1028700" lvl="1">
              <a:spcBef>
                <a:spcPct val="0"/>
              </a:spcBef>
            </a:pPr>
            <a:r>
              <a:rPr lang="en-US" altLang="en-US" sz="1600" b="1" dirty="0">
                <a:solidFill>
                  <a:schemeClr val="tx2"/>
                </a:solidFill>
              </a:rPr>
              <a:t>The carveouts provide relief to smaller local governments in terms of </a:t>
            </a:r>
          </a:p>
          <a:p>
            <a:pPr marL="1428750" lvl="2">
              <a:spcBef>
                <a:spcPct val="0"/>
              </a:spcBef>
            </a:pPr>
            <a:r>
              <a:rPr lang="en-US" altLang="en-US" sz="1600" b="1" dirty="0">
                <a:solidFill>
                  <a:schemeClr val="tx2"/>
                </a:solidFill>
              </a:rPr>
              <a:t>Financial report preparation costs, efforts, and time</a:t>
            </a:r>
          </a:p>
          <a:p>
            <a:pPr marL="1428750" lvl="2">
              <a:spcBef>
                <a:spcPct val="0"/>
              </a:spcBef>
            </a:pPr>
            <a:r>
              <a:rPr lang="en-US" altLang="en-US" sz="1600" b="1" dirty="0">
                <a:solidFill>
                  <a:schemeClr val="tx2"/>
                </a:solidFill>
              </a:rPr>
              <a:t>Staff training and capacity needs</a:t>
            </a:r>
          </a:p>
          <a:p>
            <a:pPr marL="1428750" lvl="2">
              <a:spcBef>
                <a:spcPct val="0"/>
              </a:spcBef>
            </a:pPr>
            <a:r>
              <a:rPr lang="en-US" altLang="en-US" sz="1600" b="1" dirty="0">
                <a:solidFill>
                  <a:schemeClr val="tx2"/>
                </a:solidFill>
              </a:rPr>
              <a:t>Audit demands</a:t>
            </a:r>
          </a:p>
          <a:p>
            <a:pPr marL="1428750" lvl="2">
              <a:spcBef>
                <a:spcPct val="0"/>
              </a:spcBef>
            </a:pPr>
            <a:endParaRPr lang="en-US" altLang="en-US" sz="1400" b="1" dirty="0">
              <a:solidFill>
                <a:schemeClr val="tx2"/>
              </a:solidFill>
            </a:endParaRPr>
          </a:p>
          <a:p>
            <a:pPr marL="228600" lvl="2">
              <a:spcBef>
                <a:spcPct val="0"/>
              </a:spcBef>
            </a:pPr>
            <a:r>
              <a:rPr lang="en-US" altLang="en-US" sz="1800" b="1" dirty="0">
                <a:solidFill>
                  <a:schemeClr val="tx2"/>
                </a:solidFill>
              </a:rPr>
              <a:t>Regulatory basis retains accountability</a:t>
            </a:r>
          </a:p>
        </p:txBody>
      </p:sp>
    </p:spTree>
    <p:extLst>
      <p:ext uri="{BB962C8B-B14F-4D97-AF65-F5344CB8AC3E}">
        <p14:creationId xmlns:p14="http://schemas.microsoft.com/office/powerpoint/2010/main" val="807347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 y="152400"/>
            <a:ext cx="8382000" cy="609600"/>
          </a:xfrm>
          <a:gradFill>
            <a:gsLst>
              <a:gs pos="0">
                <a:schemeClr val="accent4"/>
              </a:gs>
              <a:gs pos="75000">
                <a:schemeClr val="bg1">
                  <a:shade val="100000"/>
                  <a:satMod val="115000"/>
                </a:schemeClr>
              </a:gs>
              <a:gs pos="100000">
                <a:schemeClr val="bg1">
                  <a:shade val="70000"/>
                  <a:satMod val="130000"/>
                </a:schemeClr>
              </a:gs>
            </a:gsLst>
            <a:path path="circle">
              <a:fillToRect l="20000" t="50000" r="100000" b="50000"/>
            </a:path>
          </a:gradFill>
        </p:spPr>
        <p:txBody>
          <a:bodyPr rtlCol="0">
            <a:noAutofit/>
          </a:bodyPr>
          <a:lstStyle/>
          <a:p>
            <a:pPr eaLnBrk="1" fontAlgn="auto" hangingPunct="1">
              <a:spcAft>
                <a:spcPts val="0"/>
              </a:spcAft>
              <a:defRPr/>
            </a:pPr>
            <a:r>
              <a:rPr lang="en-US" sz="3600" b="1" dirty="0"/>
              <a:t>What is “Smaller”</a:t>
            </a:r>
          </a:p>
        </p:txBody>
      </p:sp>
      <p:sp>
        <p:nvSpPr>
          <p:cNvPr id="4100" name="TextBox 8"/>
          <p:cNvSpPr txBox="1">
            <a:spLocks noChangeArrowheads="1"/>
          </p:cNvSpPr>
          <p:nvPr/>
        </p:nvSpPr>
        <p:spPr bwMode="auto">
          <a:xfrm>
            <a:off x="228600" y="914400"/>
            <a:ext cx="8077200" cy="4185761"/>
          </a:xfrm>
          <a:custGeom>
            <a:avLst/>
            <a:gdLst>
              <a:gd name="connsiteX0" fmla="*/ 0 w 8229600"/>
              <a:gd name="connsiteY0" fmla="*/ 0 h 6924973"/>
              <a:gd name="connsiteX1" fmla="*/ 8229600 w 8229600"/>
              <a:gd name="connsiteY1" fmla="*/ 0 h 6924973"/>
              <a:gd name="connsiteX2" fmla="*/ 8229600 w 8229600"/>
              <a:gd name="connsiteY2" fmla="*/ 6924973 h 6924973"/>
              <a:gd name="connsiteX3" fmla="*/ 0 w 8229600"/>
              <a:gd name="connsiteY3" fmla="*/ 6924973 h 6924973"/>
              <a:gd name="connsiteX4" fmla="*/ 0 w 8229600"/>
              <a:gd name="connsiteY4" fmla="*/ 0 h 6924973"/>
              <a:gd name="connsiteX0" fmla="*/ 0 w 8255725"/>
              <a:gd name="connsiteY0" fmla="*/ 0 h 6924973"/>
              <a:gd name="connsiteX1" fmla="*/ 8229600 w 8255725"/>
              <a:gd name="connsiteY1" fmla="*/ 0 h 6924973"/>
              <a:gd name="connsiteX2" fmla="*/ 8255725 w 8255725"/>
              <a:gd name="connsiteY2" fmla="*/ 5818985 h 6924973"/>
              <a:gd name="connsiteX3" fmla="*/ 0 w 8255725"/>
              <a:gd name="connsiteY3" fmla="*/ 6924973 h 6924973"/>
              <a:gd name="connsiteX4" fmla="*/ 0 w 8255725"/>
              <a:gd name="connsiteY4" fmla="*/ 0 h 6924973"/>
              <a:gd name="connsiteX0" fmla="*/ 60960 w 8316685"/>
              <a:gd name="connsiteY0" fmla="*/ 0 h 5975739"/>
              <a:gd name="connsiteX1" fmla="*/ 8290560 w 8316685"/>
              <a:gd name="connsiteY1" fmla="*/ 0 h 5975739"/>
              <a:gd name="connsiteX2" fmla="*/ 8316685 w 8316685"/>
              <a:gd name="connsiteY2" fmla="*/ 5818985 h 5975739"/>
              <a:gd name="connsiteX3" fmla="*/ 0 w 8316685"/>
              <a:gd name="connsiteY3" fmla="*/ 5975739 h 5975739"/>
              <a:gd name="connsiteX4" fmla="*/ 60960 w 8316685"/>
              <a:gd name="connsiteY4" fmla="*/ 0 h 5975739"/>
              <a:gd name="connsiteX0" fmla="*/ 60960 w 8290560"/>
              <a:gd name="connsiteY0" fmla="*/ 0 h 5975739"/>
              <a:gd name="connsiteX1" fmla="*/ 8290560 w 8290560"/>
              <a:gd name="connsiteY1" fmla="*/ 0 h 5975739"/>
              <a:gd name="connsiteX2" fmla="*/ 8264434 w 8290560"/>
              <a:gd name="connsiteY2" fmla="*/ 5949613 h 5975739"/>
              <a:gd name="connsiteX3" fmla="*/ 0 w 8290560"/>
              <a:gd name="connsiteY3" fmla="*/ 5975739 h 5975739"/>
              <a:gd name="connsiteX4" fmla="*/ 60960 w 8290560"/>
              <a:gd name="connsiteY4" fmla="*/ 0 h 59757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0560" h="5975739">
                <a:moveTo>
                  <a:pt x="60960" y="0"/>
                </a:moveTo>
                <a:lnTo>
                  <a:pt x="8290560" y="0"/>
                </a:lnTo>
                <a:lnTo>
                  <a:pt x="8264434" y="5949613"/>
                </a:lnTo>
                <a:lnTo>
                  <a:pt x="0" y="5975739"/>
                </a:lnTo>
                <a:lnTo>
                  <a:pt x="6096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en-US" altLang="en-US" sz="2400" b="1" u="sng" dirty="0">
                <a:solidFill>
                  <a:schemeClr val="tx2"/>
                </a:solidFill>
              </a:rPr>
              <a:t>Counties, Cities, and Towns with Populations Below 2,500</a:t>
            </a:r>
          </a:p>
          <a:p>
            <a:pPr marL="342900" indent="-342900">
              <a:spcBef>
                <a:spcPct val="0"/>
              </a:spcBef>
            </a:pPr>
            <a:endParaRPr lang="en-US" altLang="en-US" sz="1800" b="1" dirty="0">
              <a:solidFill>
                <a:schemeClr val="tx2"/>
              </a:solidFill>
            </a:endParaRPr>
          </a:p>
          <a:p>
            <a:pPr marL="288925" indent="-288925">
              <a:spcBef>
                <a:spcPct val="0"/>
              </a:spcBef>
            </a:pPr>
            <a:r>
              <a:rPr lang="en-US" altLang="en-US" sz="1800" b="1" dirty="0">
                <a:solidFill>
                  <a:schemeClr val="tx2"/>
                </a:solidFill>
              </a:rPr>
              <a:t>Per the official U.S. Census Bureau decennial survey</a:t>
            </a:r>
          </a:p>
          <a:p>
            <a:pPr marL="1085850" lvl="1" indent="-342900">
              <a:spcBef>
                <a:spcPct val="0"/>
              </a:spcBef>
            </a:pPr>
            <a:r>
              <a:rPr lang="en-US" altLang="en-US" sz="1400" b="1" dirty="0">
                <a:solidFill>
                  <a:schemeClr val="tx2"/>
                </a:solidFill>
              </a:rPr>
              <a:t>To control the risk of frequent change in reporting framework</a:t>
            </a:r>
          </a:p>
          <a:p>
            <a:pPr marL="1085850" lvl="1" indent="-342900">
              <a:spcBef>
                <a:spcPct val="0"/>
              </a:spcBef>
            </a:pPr>
            <a:r>
              <a:rPr lang="en-US" altLang="en-US" sz="1400" b="1" dirty="0">
                <a:solidFill>
                  <a:schemeClr val="tx2"/>
                </a:solidFill>
              </a:rPr>
              <a:t>20-year trends show no local government crossing the threshold, except during intercensal, estimated years</a:t>
            </a:r>
          </a:p>
          <a:p>
            <a:pPr marL="1085850" lvl="1" indent="-342900">
              <a:spcBef>
                <a:spcPct val="0"/>
              </a:spcBef>
            </a:pPr>
            <a:endParaRPr lang="en-US" altLang="en-US" sz="1400" b="1" dirty="0">
              <a:solidFill>
                <a:schemeClr val="tx2"/>
              </a:solidFill>
            </a:endParaRPr>
          </a:p>
          <a:p>
            <a:pPr marL="342900" indent="-342900">
              <a:spcBef>
                <a:spcPct val="0"/>
              </a:spcBef>
            </a:pPr>
            <a:r>
              <a:rPr lang="en-US" altLang="en-US" sz="1800" b="1" dirty="0">
                <a:solidFill>
                  <a:schemeClr val="tx2"/>
                </a:solidFill>
              </a:rPr>
              <a:t>Population of 2,500 corresponds with discretionary city/town classification at MCA 7-1-4112</a:t>
            </a:r>
          </a:p>
          <a:p>
            <a:pPr marL="342900" indent="-342900">
              <a:spcBef>
                <a:spcPct val="0"/>
              </a:spcBef>
            </a:pPr>
            <a:endParaRPr lang="en-US" altLang="en-US" sz="1800" b="1" dirty="0">
              <a:solidFill>
                <a:schemeClr val="tx2"/>
              </a:solidFill>
            </a:endParaRPr>
          </a:p>
          <a:p>
            <a:pPr marL="342900" indent="-342900">
              <a:spcBef>
                <a:spcPct val="0"/>
              </a:spcBef>
            </a:pPr>
            <a:r>
              <a:rPr lang="en-US" altLang="en-US" sz="1800" b="1" dirty="0">
                <a:solidFill>
                  <a:schemeClr val="tx2"/>
                </a:solidFill>
              </a:rPr>
              <a:t>Revenues and other threshold bases are not as consistent from year to year as population</a:t>
            </a:r>
          </a:p>
          <a:p>
            <a:pPr>
              <a:spcBef>
                <a:spcPct val="0"/>
              </a:spcBef>
              <a:buNone/>
            </a:pPr>
            <a:endParaRPr lang="en-US" altLang="en-US" sz="2400" b="1" u="sng" dirty="0">
              <a:solidFill>
                <a:schemeClr val="tx2"/>
              </a:solidFill>
            </a:endParaRPr>
          </a:p>
          <a:p>
            <a:pPr marL="285750" indent="-285750">
              <a:spcBef>
                <a:spcPct val="0"/>
              </a:spcBef>
            </a:pPr>
            <a:endParaRPr lang="en-US" altLang="en-US" sz="1800" b="1" dirty="0"/>
          </a:p>
          <a:p>
            <a:pPr>
              <a:spcBef>
                <a:spcPct val="0"/>
              </a:spcBef>
              <a:buFontTx/>
              <a:buNone/>
            </a:pPr>
            <a:endParaRPr lang="en-US" altLang="en-US" sz="1800" b="1" dirty="0"/>
          </a:p>
        </p:txBody>
      </p:sp>
      <p:pic>
        <p:nvPicPr>
          <p:cNvPr id="6" name="Picture 5"/>
          <p:cNvPicPr>
            <a:picLocks noChangeAspect="1"/>
          </p:cNvPicPr>
          <p:nvPr/>
        </p:nvPicPr>
        <p:blipFill>
          <a:blip r:embed="rId3"/>
          <a:stretch>
            <a:fillRect/>
          </a:stretch>
        </p:blipFill>
        <p:spPr>
          <a:xfrm>
            <a:off x="5715000" y="4421565"/>
            <a:ext cx="1258269" cy="1264754"/>
          </a:xfrm>
          <a:prstGeom prst="rect">
            <a:avLst/>
          </a:prstGeom>
        </p:spPr>
      </p:pic>
    </p:spTree>
    <p:extLst>
      <p:ext uri="{BB962C8B-B14F-4D97-AF65-F5344CB8AC3E}">
        <p14:creationId xmlns:p14="http://schemas.microsoft.com/office/powerpoint/2010/main" val="33018585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 y="152400"/>
            <a:ext cx="8382000" cy="609600"/>
          </a:xfrm>
          <a:gradFill>
            <a:gsLst>
              <a:gs pos="0">
                <a:schemeClr val="accent4"/>
              </a:gs>
              <a:gs pos="75000">
                <a:schemeClr val="bg1">
                  <a:shade val="100000"/>
                  <a:satMod val="115000"/>
                </a:schemeClr>
              </a:gs>
              <a:gs pos="100000">
                <a:schemeClr val="bg1">
                  <a:shade val="70000"/>
                  <a:satMod val="130000"/>
                </a:schemeClr>
              </a:gs>
            </a:gsLst>
            <a:path path="circle">
              <a:fillToRect l="20000" t="50000" r="100000" b="50000"/>
            </a:path>
          </a:gradFill>
        </p:spPr>
        <p:txBody>
          <a:bodyPr rtlCol="0">
            <a:noAutofit/>
          </a:bodyPr>
          <a:lstStyle/>
          <a:p>
            <a:pPr eaLnBrk="1" fontAlgn="auto" hangingPunct="1">
              <a:spcAft>
                <a:spcPts val="0"/>
              </a:spcAft>
              <a:defRPr/>
            </a:pPr>
            <a:r>
              <a:rPr lang="en-US" sz="3600" b="1" dirty="0"/>
              <a:t>What is “Smaller”</a:t>
            </a:r>
          </a:p>
        </p:txBody>
      </p:sp>
      <p:sp>
        <p:nvSpPr>
          <p:cNvPr id="4100" name="TextBox 8"/>
          <p:cNvSpPr txBox="1">
            <a:spLocks noChangeArrowheads="1"/>
          </p:cNvSpPr>
          <p:nvPr/>
        </p:nvSpPr>
        <p:spPr bwMode="auto">
          <a:xfrm>
            <a:off x="228600" y="914400"/>
            <a:ext cx="8077200" cy="4708981"/>
          </a:xfrm>
          <a:custGeom>
            <a:avLst/>
            <a:gdLst>
              <a:gd name="connsiteX0" fmla="*/ 0 w 8229600"/>
              <a:gd name="connsiteY0" fmla="*/ 0 h 6924973"/>
              <a:gd name="connsiteX1" fmla="*/ 8229600 w 8229600"/>
              <a:gd name="connsiteY1" fmla="*/ 0 h 6924973"/>
              <a:gd name="connsiteX2" fmla="*/ 8229600 w 8229600"/>
              <a:gd name="connsiteY2" fmla="*/ 6924973 h 6924973"/>
              <a:gd name="connsiteX3" fmla="*/ 0 w 8229600"/>
              <a:gd name="connsiteY3" fmla="*/ 6924973 h 6924973"/>
              <a:gd name="connsiteX4" fmla="*/ 0 w 8229600"/>
              <a:gd name="connsiteY4" fmla="*/ 0 h 6924973"/>
              <a:gd name="connsiteX0" fmla="*/ 0 w 8255725"/>
              <a:gd name="connsiteY0" fmla="*/ 0 h 6924973"/>
              <a:gd name="connsiteX1" fmla="*/ 8229600 w 8255725"/>
              <a:gd name="connsiteY1" fmla="*/ 0 h 6924973"/>
              <a:gd name="connsiteX2" fmla="*/ 8255725 w 8255725"/>
              <a:gd name="connsiteY2" fmla="*/ 5818985 h 6924973"/>
              <a:gd name="connsiteX3" fmla="*/ 0 w 8255725"/>
              <a:gd name="connsiteY3" fmla="*/ 6924973 h 6924973"/>
              <a:gd name="connsiteX4" fmla="*/ 0 w 8255725"/>
              <a:gd name="connsiteY4" fmla="*/ 0 h 6924973"/>
              <a:gd name="connsiteX0" fmla="*/ 60960 w 8316685"/>
              <a:gd name="connsiteY0" fmla="*/ 0 h 5975739"/>
              <a:gd name="connsiteX1" fmla="*/ 8290560 w 8316685"/>
              <a:gd name="connsiteY1" fmla="*/ 0 h 5975739"/>
              <a:gd name="connsiteX2" fmla="*/ 8316685 w 8316685"/>
              <a:gd name="connsiteY2" fmla="*/ 5818985 h 5975739"/>
              <a:gd name="connsiteX3" fmla="*/ 0 w 8316685"/>
              <a:gd name="connsiteY3" fmla="*/ 5975739 h 5975739"/>
              <a:gd name="connsiteX4" fmla="*/ 60960 w 8316685"/>
              <a:gd name="connsiteY4" fmla="*/ 0 h 5975739"/>
              <a:gd name="connsiteX0" fmla="*/ 60960 w 8290560"/>
              <a:gd name="connsiteY0" fmla="*/ 0 h 5975739"/>
              <a:gd name="connsiteX1" fmla="*/ 8290560 w 8290560"/>
              <a:gd name="connsiteY1" fmla="*/ 0 h 5975739"/>
              <a:gd name="connsiteX2" fmla="*/ 8264434 w 8290560"/>
              <a:gd name="connsiteY2" fmla="*/ 5949613 h 5975739"/>
              <a:gd name="connsiteX3" fmla="*/ 0 w 8290560"/>
              <a:gd name="connsiteY3" fmla="*/ 5975739 h 5975739"/>
              <a:gd name="connsiteX4" fmla="*/ 60960 w 8290560"/>
              <a:gd name="connsiteY4" fmla="*/ 0 h 59757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0560" h="5975739">
                <a:moveTo>
                  <a:pt x="60960" y="0"/>
                </a:moveTo>
                <a:lnTo>
                  <a:pt x="8290560" y="0"/>
                </a:lnTo>
                <a:lnTo>
                  <a:pt x="8264434" y="5949613"/>
                </a:lnTo>
                <a:lnTo>
                  <a:pt x="0" y="5975739"/>
                </a:lnTo>
                <a:lnTo>
                  <a:pt x="6096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en-US" altLang="en-US" sz="2400" b="1" u="sng" dirty="0">
                <a:solidFill>
                  <a:schemeClr val="tx2"/>
                </a:solidFill>
              </a:rPr>
              <a:t>Special Purpose Districts (SPD)</a:t>
            </a:r>
          </a:p>
          <a:p>
            <a:pPr>
              <a:spcBef>
                <a:spcPct val="0"/>
              </a:spcBef>
              <a:buNone/>
            </a:pPr>
            <a:endParaRPr lang="en-US" altLang="en-US" sz="1800" b="1" u="sng" dirty="0">
              <a:solidFill>
                <a:schemeClr val="tx2"/>
              </a:solidFill>
            </a:endParaRPr>
          </a:p>
          <a:p>
            <a:pPr marL="285750" indent="-285750">
              <a:spcBef>
                <a:spcPct val="0"/>
              </a:spcBef>
            </a:pPr>
            <a:r>
              <a:rPr lang="en-US" altLang="en-US" sz="1800" b="1" dirty="0">
                <a:solidFill>
                  <a:schemeClr val="tx2"/>
                </a:solidFill>
              </a:rPr>
              <a:t>SPDs usually only have one or a small number of purposes/activities</a:t>
            </a:r>
          </a:p>
          <a:p>
            <a:pPr marL="1028700" lvl="1">
              <a:spcBef>
                <a:spcPct val="0"/>
              </a:spcBef>
            </a:pPr>
            <a:r>
              <a:rPr lang="en-US" altLang="en-US" sz="1400" b="1" dirty="0">
                <a:solidFill>
                  <a:schemeClr val="tx2"/>
                </a:solidFill>
              </a:rPr>
              <a:t>E.g., Water Sewer Districts, Fire Service Districts, Cemetery Districts, etc.</a:t>
            </a:r>
          </a:p>
          <a:p>
            <a:pPr marL="1028700" lvl="1">
              <a:spcBef>
                <a:spcPct val="0"/>
              </a:spcBef>
            </a:pPr>
            <a:r>
              <a:rPr lang="en-US" altLang="en-US" sz="1400" b="1" dirty="0">
                <a:solidFill>
                  <a:schemeClr val="tx2"/>
                </a:solidFill>
              </a:rPr>
              <a:t>Accountability to special purpose stakeholders retained</a:t>
            </a:r>
          </a:p>
          <a:p>
            <a:pPr marL="1028700" lvl="1">
              <a:spcBef>
                <a:spcPct val="0"/>
              </a:spcBef>
            </a:pPr>
            <a:endParaRPr lang="en-US" altLang="en-US" sz="1800" b="1" dirty="0">
              <a:solidFill>
                <a:schemeClr val="tx2"/>
              </a:solidFill>
            </a:endParaRPr>
          </a:p>
          <a:p>
            <a:pPr marL="285750" indent="-285750">
              <a:spcBef>
                <a:spcPct val="0"/>
              </a:spcBef>
            </a:pPr>
            <a:r>
              <a:rPr lang="en-US" altLang="en-US" sz="1800" b="1" dirty="0">
                <a:solidFill>
                  <a:schemeClr val="tx2"/>
                </a:solidFill>
              </a:rPr>
              <a:t>SPDs currently report Cash Basis and Audits are converted to GAAP basis</a:t>
            </a:r>
          </a:p>
          <a:p>
            <a:pPr marL="1028700" lvl="1">
              <a:spcBef>
                <a:spcPct val="0"/>
              </a:spcBef>
            </a:pPr>
            <a:r>
              <a:rPr lang="en-US" altLang="en-US" sz="1400" b="1" dirty="0">
                <a:solidFill>
                  <a:schemeClr val="tx2"/>
                </a:solidFill>
              </a:rPr>
              <a:t>We will continue to accept cash basis annual financial reports</a:t>
            </a:r>
          </a:p>
          <a:p>
            <a:pPr marL="1028700" lvl="1">
              <a:spcBef>
                <a:spcPct val="0"/>
              </a:spcBef>
            </a:pPr>
            <a:r>
              <a:rPr lang="en-US" altLang="en-US" sz="1400" b="1" dirty="0">
                <a:solidFill>
                  <a:schemeClr val="tx2"/>
                </a:solidFill>
              </a:rPr>
              <a:t>If audited, the SPD must submit either a GAAP or regulatory-basis audit report.</a:t>
            </a:r>
            <a:endParaRPr lang="en-US" altLang="en-US" sz="1000" b="1" dirty="0">
              <a:solidFill>
                <a:schemeClr val="tx2"/>
              </a:solidFill>
            </a:endParaRPr>
          </a:p>
          <a:p>
            <a:pPr lvl="2" indent="285750">
              <a:spcBef>
                <a:spcPct val="0"/>
              </a:spcBef>
            </a:pPr>
            <a:r>
              <a:rPr lang="en-US" altLang="en-US" sz="1200" b="1" dirty="0">
                <a:solidFill>
                  <a:schemeClr val="tx2"/>
                </a:solidFill>
              </a:rPr>
              <a:t>Grant/bond agreements may prevent the regulatory basis election</a:t>
            </a:r>
          </a:p>
          <a:p>
            <a:pPr marL="285750" indent="-285750">
              <a:spcBef>
                <a:spcPct val="0"/>
              </a:spcBef>
            </a:pPr>
            <a:endParaRPr lang="en-US" altLang="en-US" sz="1800" b="1" dirty="0">
              <a:solidFill>
                <a:schemeClr val="tx2"/>
              </a:solidFill>
            </a:endParaRPr>
          </a:p>
          <a:p>
            <a:pPr marL="285750" indent="-285750">
              <a:spcBef>
                <a:spcPct val="0"/>
              </a:spcBef>
            </a:pPr>
            <a:r>
              <a:rPr lang="en-US" altLang="en-US" sz="1800" b="1" dirty="0">
                <a:solidFill>
                  <a:schemeClr val="tx2"/>
                </a:solidFill>
              </a:rPr>
              <a:t>SPD population figures are not readily available</a:t>
            </a:r>
          </a:p>
          <a:p>
            <a:pPr marL="1028700" lvl="1">
              <a:spcBef>
                <a:spcPct val="0"/>
              </a:spcBef>
            </a:pPr>
            <a:r>
              <a:rPr lang="en-US" altLang="en-US" sz="1400" b="1" dirty="0">
                <a:solidFill>
                  <a:schemeClr val="tx2"/>
                </a:solidFill>
              </a:rPr>
              <a:t>Revenues too unstable from year to year</a:t>
            </a:r>
            <a:endParaRPr lang="en-US" altLang="en-US" sz="1800" b="1" dirty="0">
              <a:solidFill>
                <a:schemeClr val="tx2"/>
              </a:solidFill>
            </a:endParaRPr>
          </a:p>
          <a:p>
            <a:pPr marL="285750" indent="-285750">
              <a:spcBef>
                <a:spcPct val="0"/>
              </a:spcBef>
            </a:pPr>
            <a:endParaRPr lang="en-US" altLang="en-US" sz="1800" b="1" dirty="0">
              <a:solidFill>
                <a:schemeClr val="tx2"/>
              </a:solidFill>
            </a:endParaRPr>
          </a:p>
          <a:p>
            <a:pPr marL="285750" indent="-285750">
              <a:spcBef>
                <a:spcPct val="0"/>
              </a:spcBef>
            </a:pPr>
            <a:r>
              <a:rPr lang="en-US" altLang="en-US" sz="1800" b="1" dirty="0">
                <a:solidFill>
                  <a:schemeClr val="tx2"/>
                </a:solidFill>
              </a:rPr>
              <a:t>School Districts and associated cooperatives excluded</a:t>
            </a:r>
          </a:p>
          <a:p>
            <a:pPr marL="1028700" lvl="1">
              <a:spcBef>
                <a:spcPct val="0"/>
              </a:spcBef>
            </a:pPr>
            <a:r>
              <a:rPr lang="en-US" altLang="en-US" sz="1400" b="1" dirty="0">
                <a:solidFill>
                  <a:schemeClr val="tx2"/>
                </a:solidFill>
              </a:rPr>
              <a:t>Administered by the Superintendent of Public Instruction</a:t>
            </a:r>
          </a:p>
          <a:p>
            <a:pPr marL="1028700" lvl="1">
              <a:spcBef>
                <a:spcPct val="0"/>
              </a:spcBef>
            </a:pPr>
            <a:endParaRPr lang="en-US" altLang="en-US" sz="1800" b="1" dirty="0"/>
          </a:p>
          <a:p>
            <a:pPr>
              <a:spcBef>
                <a:spcPct val="0"/>
              </a:spcBef>
              <a:buFontTx/>
              <a:buNone/>
            </a:pPr>
            <a:endParaRPr lang="en-US" altLang="en-US" sz="1800" b="1" dirty="0"/>
          </a:p>
        </p:txBody>
      </p:sp>
    </p:spTree>
    <p:extLst>
      <p:ext uri="{BB962C8B-B14F-4D97-AF65-F5344CB8AC3E}">
        <p14:creationId xmlns:p14="http://schemas.microsoft.com/office/powerpoint/2010/main" val="182231102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PERSISTENCEDATA" val="MMPROD_UIPERSISTENCEDATA"/>
  <p:tag name="MMPROD_THEME_BG_IMAGE" val=""/>
  <p:tag name="MMPROD_TAG_VCONFIG" val="PD94bWwgdmVyc2lvbj0iMS4wIj8+DQo8Y29uZmlndXJhdGlvbj4NCgk8YnJhbmRpbmc+DQoJCTx1aWZvbnQgbmFtZT0iRk9OVF9OT1RFU19URVhUIiB2YWx1ZT0iVmVyZGFuYSw5LGZhbHNlLGZhbHNlLGZhbHNlIi8+DQoJPC9icmFuZGluZz4NCgk8Y29sb3JzPg0KCQk8dWljb2xvciBuYW1lPSJwcmltYXJ5IiB2YWx1ZT0iMHhGNUYwREUiLz4NCgkJPHVpY29sb3IgbmFtZT0iZ2xvdyIgdmFsdWU9IjB4QTNBQjhCIi8+DQoJCTx1aWNvbG9yIG5hbWU9InRleHQiIHZhbHVlPSIweDM5NUU3OCIvPg0KCQk8dWljb2xvciBuYW1lPSJsaWdodCIgdmFsdWU9IjB4RjVGMERFIi8+DQoJCTx1aWNvbG9yIG5hbWU9InNoYWRvdyIgdmFsdWU9IjB4MDAwMDAwIi8+DQoJCTx1aWNvbG9yIG5hbWU9ImJhY2tncm91bmQiIHZhbHVlPSIweDM5NUU3OCIvPg0KCTwvY29sb3JzPg0KCTxsYXlvdXQ+DQoJCTx1aXNob3cgbmFtZT0icHJlc2VudGF0aW9udGl0bGUiIHZhbHVlPSJ0cnVlIi8+PHVpc2hvdyBuYW1lPSJwcmVzZW50ZXJwaG90byIgdmFsdWU9InRydWUiLz48dWlzaG93IG5hbWU9InByZXNlbnRlcm5hbWUiIHZhbHVlPSJ0cnVlIi8+PHVpc2hvdyBuYW1lPSJwcmVzZW50ZXJ0aXRsZSIgdmFsdWU9InRydWUiLz48dWlzaG93IG5hbWU9InByZXNlbnRlcmVtYWlsIiB2YWx1ZT0idHJ1ZSIvPjx1aXNob3cgbmFtZT0icHJlc2VudGVyYmlvIiB2YWx1ZT0idHJ1ZSIvPjx1aXNob3cgbmFtZT0iY29tcGFueWxvZ28iIHZhbHVlPSJ0cnVlIi8+PHVpc2hvdyBuYW1lPSJzaWRlYmFyIiB2YWx1ZT0idHJ1ZSIvPjx1aXNob3cgbmFtZT0ib3V0bGluZSIgdmFsdWU9InRydWUiLz48dWlzaG93IG5hbWU9InRodW1ibmFpbCIgdmFsdWU9InRydWUiLz4NCgkJPHVpc2hvdyBuYW1lPSJub3RlcyIgdmFsdWU9InRydWUiLz48dWlzaG93IG5hbWU9InNlYXJjaCIgdmFsdWU9InRydWUiLz48dWlzaG93IG5hbWU9InF1aXoiIHZhbHVlPSJ0cnVlIi8+PHVpc2hvdyBuYW1lPSJhdHRhY2htZW50cyIgdmFsdWU9InRydWUiLz48dWlzaG93IG5hbWU9InV0aWxzIiB2YWx1ZT0idHJ1ZSIvPjx1aXNob3cgbmFtZT0idm9sdW1lIiB2YWx1ZT0idHJ1ZSIvPjx1aXNob3cgbmFtZT0icGxheWJhciIgdmFsdWU9InRydWUiLz48dWlzaG93IG5hbWU9InRhbGtpbmdoZWFkIiB2YWx1ZT0idHJ1ZSIvPjx1aXNob3cgbmFtZT0ic2lkZWJhcm9ucmlnaHQiIHZhbHVlPSJ0cnVlIi8+PHVpc2hvdyBuYW1lPSJ2aWV3Y2hhbmdlIiB2YWx1ZT0idHJ1ZSIvPjx1aXNob3cgbmFtZT0iYWx3YXlzU2NydW5jaCIgdmFsdWU9ImZhbHNlIi8+PHVpc2hvdyBuYW1lPSJpbml0aWFsZGlzcGxheW1vZGVpc25vcm1hbCIgdmFsdWU9InRydWUiLz48dWlyZXBsYWNlIG5hbWU9ImxvZ28iIHZhbHVlPSIiLz48dWlyZXBsYWNlIG5hbWU9ImJnaW1hZ2UiIHZhbHVlPSIiLz48dWlyZXBsYWNlIG5hbWU9ImluaXRpYWx0YWIiIHZhbHVlPSJvdXRsaW5lIi8+PHVpc2hvdyBuYW1lPSJjY3RleHRoaWdobGlnaHRpbmciIHZhbHVlPSJ0cnVlIi8+DQoJPC9sYXlvdXQ+DQoJPGxhbmd1YWdlIGlkPSJlb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TbGlkZSAlbiIvPg0KCQk8IS0tIHN1YnN0aXR1dGlvbjogJW4gPT0gc2xpZGUgbnVtYmVyIC0tPg0KCQk8IS0tIHN1YnN0aXR1dGlvbjogJXQgPT0gdG90YWwgc2xpZGUgY291bnQgLS0+DQoJCTx1aXRleHQgbmFtZT0iU0NSVUJCQVJTVEFUVVNfU0xJREVJTkZPIiB2YWx1ZT0iU2xpZGUgJW4gLyAldCB8ICIvPg0KCQk8dWl0ZXh0IG5hbWU9IlNDUlVCQkFSU1RBVFVTX1NUT1BQRUQiIHZhbHVlPSJTdG9wcGVkIi8+DQoJCTx1aXRleHQgbmFtZT0iU0NSVUJCQVJTVEFUVVNfUExBWUlORyIgdmFsdWU9IlBsYXlpbmciLz4NCgkJPHVpdGV4dCBuYW1lPSJTQ1JVQkJBUlNUQVRVU19OT0FVRElPIiB2YWx1ZT0iTm8gQXVkaW8iLz4NCgkJPHVpdGV4dCBuYW1lPSJTQ1JVQkJBUlNUQVRVU19WSURQTEFZSU5HIiB2YWx1ZT0iVmlkZW8gUGxheWluZyIvPg0KCQk8dWl0ZXh0IG5hbWU9IlNDUlVCQkFSU1RBVFVTX0xPQURJTkciIHZhbHVlPSJMb2FkaW5nIi8+DQoJCTx1aXRleHQgbmFtZT0iU0NSVUJCQVJTVEFUVVNfQlVGRkVSSU5HIiB2YWx1ZT0iQnVmZmVyaW5nIi8+DQoJCTx1aXRleHQgbmFtZT0iU0NSVUJCQVJTVEFUVVNfUVVFU1RJT04iIHZhbHVlPSJBbnN3ZXIgUXVlc3Rpb24iLz4NCgkJPHVpdGV4dCBuYW1lPSJTQ1JVQkJBUlNUQVRVU19SRVZJRVdRVUlaIiB2YWx1ZT0iUmV2aWV3aW5nIFF1aXoiLz4NCgkJPCEtLSBzdWJzdGl0dXRpb246ICVtID09IG1pbnV0ZXMgcmVtYWluaW5nIC0tPg0KCQk8IS0tIHN1YnN0aXR1dGlvbjogJXMgPT0gc2Vjb25kcyByZW1haW5pbmcgLS0+DQoJCTx1aXRleHQgbmFtZT0iRUxBUFNFRCIgdmFsdWU9IiVtIE1pbnV0ZXMgJXMgU2Vjb25kcyBSZW1haW5pbmciLz4NCgkJPHVpdGV4dCBuYW1lPSJOT1RGT1VORCIgdmFsdWU9Ik5vdGhpbmcgRm91bmQiLz4NCgkJPHVpdGV4dCBuYW1lPSJBVFRBQ0hNRU5UUyIgdmFsdWU9IkF0dGFjaG1lbnR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jdCIvPg0KCQk8dWl0ZXh0IG5hbWU9IlRBQl9RVUlaIiB2YWx1ZT0iUXVpeiIvPg0KCQk8dWl0ZXh0IG5hbWU9IlRBQl9PVVRMSU5FIiB2YWx1ZT0iT3V0bGluZSIvPg0KCQk8dWl0ZXh0IG5hbWU9IlRBQl9USFVNQiIgdmFsdWU9IlRodW1iIi8+DQoJCTx1aXRleHQgbmFtZT0iVEFCX05PVEVTIiB2YWx1ZT0iTm90ZXMiLz4NCgkJPHVpdGV4dCBuYW1lPSJUQUJfU0VBUkNIIiB2YWx1ZT0iU2VhcmNoIi8+DQoJCTx1aXRleHQgbmFtZT0iU0xJREVfSEVBRElORyIgdmFsdWU9IlNsaWRlIFRpdGxlIi8+DQoJCTx1aXRleHQgbmFtZT0iRFVSQVRJT05fSEVBRElORyIgdmFsdWU9IkR1cmF0aW9uIi8+DQoJCTx1aXRleHQgbmFtZT0iU0VBUkNIX0hFQURJTkciIHZhbHVlPSJTZWFyY2ggZm9yIHRleHQ6Ii8+DQoJCTx1aXRleHQgbmFtZT0iVEhVTUJfSEVBRElORyIgdmFsdWU9IlNsaWRlIi8+DQoJCTx1aXRleHQgbmFtZT0iVEhVTUJfSU5GTyIgdmFsdWU9IlNsaWRlIFRpdGxlL0R1cmF0aW9uIi8+DQoJCTx1aXRleHQgbmFtZT0iQVRUQUNITkFNRV9IRUFESU5HIiB2YWx1ZT0iRmlsZSBOYW1lIi8+DQoJCTx1aXRleHQgbmFtZT0iQVRUQUNIU0laRV9IRUFESU5HIiB2YWx1ZT0iU2l6ZSIvPg0KCQk8dWl0ZXh0IG5hbWU9IlNMSURFX05PVEVTIiB2YWx1ZT0iU2xpZGUgTm90ZXMiLz4NCgkJPHVpdGV4dCBuYW1lPSJDT1VSU0VfU1RBVFVTIiB2YWx1ZT0iTW9kdWxlIFN0YXR1cyIvPg0KCQk8dWl0ZXh0IG5hbWU9IlBBU1NFRF9TVFJJTkciIHZhbHVlPSJQYXNzZWQiLz4NCgkJPHVpdGV4dCBuYW1lPSJGQUlMRURfU1RSSU5HIiB2YWx1ZT0iRmFpbGVk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DQoNCk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dWl0ZXh0IG5hbWU9IkNPVVJTRV9TVEFUVVMiIHZhbHVlPSJNb2R1bHN0YXR1cyIvPg0KCQk8dWl0ZXh0IG5hbWU9IlBBU1NFRF9TVFJJTkciIHZhbHVlPSJFcmZvbGdyZWljaCIvPg0KCQk8dWl0ZXh0IG5hbWU9IkZBSUxFRF9TVFJJTkciIHZhbHVlPSJGZWhsZ2VzY2hsYWd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g0KDQp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BdXMiLz4NCgkJPHVpdGV4dCBuYW1lPSJET0NXUkFQX1RJVExFIiB2YWx1ZT0iUHJlc2VudGVyLUFuaGFuZyIvPg0KCQk8dWl0ZXh0IG5hbWU9IkRPQ1dSQVBfTVNHIiB2YWx1ZT0iQXVmIG1laW5lbSBBcmJlaXRzcGxhdHogc3BlaWNoZXJuIi8+DQoJCTx1aXRleHQgbmFtZT0iRE9DV1JBUF9QUk9NUFQiIHZhbHVlPSJadW0gSGVydW50ZXJsYWRlbiBrbGlja2VuIi8+DQoJPC9sYW5ndWFnZT4NCgk8bGFuZ3VhZ2UgaWQ9ImZy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lICVuIi8+DQoJCTwhLS0gc3Vic3RpdHV0aW9uOiAlbiA9PSBzbGlkZSBudW1iZXIgLS0+DQoJCTwhLS0gc3Vic3RpdHV0aW9uOiAldCA9PSB0b3RhbCBzbGlkZSBjb3VudCAtLT4NCgkJPHVpdGV4dCBuYW1lPSJTQ1JVQkJBUlNUQVRVU19TTElERUlORk8iIHZhbHVlPSJEaWFwb3NpdGl2ZSAlbiAvICV0IHwgIi8+DQoJCTx1aXRleHQgbmFtZT0iU0NSVUJCQVJTVEFUVVNfU1RPUFBFRCIgdmFsdWU9IkFycsOqdMOpZSIvPg0KCQk8dWl0ZXh0IG5hbWU9IlNDUlVCQkFSU1RBVFVTX1BMQVlJTkciIHZhbHVlPSJMZWN0dXJlIi8+DQoJCTx1aXRleHQgbmFtZT0iU0NSVUJCQVJTVEFUVVNfTk9BVURJTyIgdmFsdWU9IlBhcyBkZSBzb24iLz4NCgkJPHVpdGV4dCBuYW1lPSJTQ1JVQkJBUlNUQVRVU19WSURQTEFZSU5HIiB2YWx1ZT0iTGVjdHVyZSB2aWTDqW8gZW4gY291cnM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DQoJCTwhLS0gc3Vic3RpdHV0aW9uOiAlcyA9PSBzZWNvbmRzIHJlbWFpbmluZyAtLT4NCgkJPHVpdGV4dCBuYW1lPSJFTEFQU0VEIiB2YWx1ZT0iJW0gbWludXRlcyAlcyBzZWNvbmRlcyByZXN0YW50ZXMiLz4NCgkJPHVpdGV4dCBuYW1lPSJOT1RGT1VORCIgdmFsdWU9IlJpZW4gdHJvdXbDqSIvPg0KCQk8dWl0ZXh0IG5hbWU9IkFUVEFDSE1FTlRTIiB2YWx1ZT0iUGnDqGNlcyBqb2ludGVzIi8+DQoJCTwhLS0gc3Vic3RpdHV0aW9uOiAlcCA9PSBjdXJyZW50IHNwZWFrZXIncyB0aXRsZSAtLT4NCgkJPHVpdGV4dCBuYW1lPSJCSU9XSU5fVElUTEUiIHZhbHVlPSJCaW8gOiAlcCIvPg0KCQk8dWl0ZXh0IG5hbWU9IkJJT0JUTl9USVRMRSIgdmFsdWU9IkJpbyA6Ii8+DQoJCTx1aXRleHQgbmFtZT0iRElWSURFUkJUTl9USVRMRSIgdmFsdWU9InwiLz4NCgkJPHVpdGV4dCBuYW1lPSJDT05UQUNUQlROX1RJVExFIiB2YWx1ZT0iQ29udGFjdCIvPg0KCQk8dWl0ZXh0IG5hbWU9IlRBQl9RVUlaIiB2YWx1ZT0iUXVpeiIvPg0KCQk8dWl0ZXh0IG5hbWU9IlRBQl9PVVRMSU5FIiB2YWx1ZT0iUGxhbiIvPg0KCQk8dWl0ZXh0IG5hbWU9IlRBQl9USFVNQiIgdmFsdWU9IkRpYXBvcyIvPg0KCQk8dWl0ZXh0IG5hbWU9IlRBQl9OT1RFUyIgdmFsdWU9Ik5vdGVzIi8+DQoJCTx1aXRleHQgbmFtZT0iVEFCX1NFQVJDSCIgdmFsdWU9IlJlY2hlcmNoZSIvPg0KCQk8dWl0ZXh0IG5hbWU9IlNMSURFX0hFQURJTkciIHZhbHVlPSJUaXRyZSBkZSBsYSBkaWFwb3NpdGl2ZSIvPg0KCQk8dWl0ZXh0IG5hbWU9IkRVUkFUSU9OX0hFQURJTkciIHZhbHVlPSJEdXLDqWUiLz4NCgkJPHVpdGV4dCBuYW1lPSJTRUFSQ0hfSEVBRElORyIgdmFsdWU9IlJlY2hlcmNoZSBkZSB0ZXh0ZSA6Ii8+DQoJCTx1aXRleHQgbmFtZT0iVEhVTUJfSEVBRElORyIgdmFsdWU9IkRpYXBvc2l0aXZlIi8+DQoJCTx1aXRleHQgbmFtZT0iVEhVTUJfSU5GTyIgdmFsdWU9IlRpdHJlL2R1csOpZSIvPg0KCQk8dWl0ZXh0IG5hbWU9IkFUVEFDSE5BTUVfSEVBRElORyIgdmFsdWU9Ik5vbSBkZSBmaWNoaWVyIi8+DQoJCTx1aXRleHQgbmFtZT0iQVRUQUNIU0laRV9IRUFESU5HIiB2YWx1ZT0iVGFpbGxlIi8+DQoJCTx1aXRleHQgbmFtZT0iU0xJREVfTk9URVMiIHZhbHVlPSJDb21tZW50YWlyZXMgZGVzIGRpYXBvc2l0aXZlcyIvPg0KCQk8dWl0ZXh0IG5hbWU9IkNPVVJTRV9TVEFUVVMiIHZhbHVlPSJTdGF0dXQgZHUgbW9kdWxlIi8+DQoJCTx1aXRleHQgbmFtZT0iUEFTU0VEX1NUUklORyIgdmFsdWU9IlLDqXVzc2kiLz4NCgkJPHVpdGV4dCBuYW1lPSJGQUlMRURfU1RSSU5HIiB2YWx1ZT0iRWNob3XDqSIvPg0KCQk8IS0tcXVpeiBwb2QgYW5kIG1lc3NhZ2UgYm94IHRleHRzLS0+DQoJCTx1aXRleHQgbmFtZT0iUVVJWlBPRF9RVUlaX0FUVEVNUFQiIHZhbHVlPSJUZW50YXRpdmUgZGUgcXVlc3Rpb25uYWlyZSA6Ii8+DQoJCTx1aXRleHQgbmFtZT0iUVVJWlBPRF9RVUlaX0FUVEVNUFRfVkFMVUUiIHZhbHVlPSIlbiBzdXIgJXQiLz4NCgkJPHVpdGV4dCBuYW1lPSJRVUlaUE9EX1FVSVpfU0NPUkUiIHZhbHVlPSJOb3RlIG9idGVudWUgOiIvPg0KCQk8dWl0ZXh0IG5hbWU9IlFVSVpQT0RfUVVJWl9QQVNTU0NPUkUiIHZhbHVlPSJOb3RlIGQnYWRtaXNzaWJpbGl0w6nCoDoiLz4NCgkJPHVpdGV4dCBuYW1lPSJRVUlaUE9EX1FVSVpfTUFYU0NPUkUiIHZhbHVlPSJOb3RlIG1heGltYWxlIDoiLz4NCgkJPHVpdGV4dCBuYW1lPSJRVUlaUE9EX1FVRVNBVE1QVF9TVFIiIHZhbHVlPSJUZW50YXRpdmUgOiAlbiBzdXIgJXQiLz4NCgkJPHVpdGV4dCBuYW1lPSJRVUlaUE9EX1FVRVNUWVBFX1NUUiIgdmFsdWU9IlR5cGU6ICVzIi8+DQoJCTx1aXRleHQgbmFtZT0iUVVJWlBPRF9RVUVTVFlQRV9HUkQiIHZhbHVlPSJOb3TDqSIvPg0KCQk8dWl0ZXh0IG5hbWU9IlFVSVpQT0RfUVVFU1RZUEVfU1ZZIiB2YWx1ZT0iRW5xdcOqdGUiLz4NCgkJPHVpdGV4dCBuYW1lPSJRVUlaUE9EX1FVSVpBVE1QVF9JTkYiIHZhbHVlPSJJbGxpbWl0w6kiLz4NCgkJPHVpdGV4dCBuYW1lPSJRVUlaUE9EX1FVRVNBVE1QVF9JTkYiIHZhbHVlPSJJbGxpbWl0w6kiLz4NCgkJPHVpdGV4dCBuYW1lPSJXQVJOSU5HTVNHX1lFU1NUUklORyIgdmFsdWU9Ik91aSIvPg0KCQk8dWl0ZXh0IG5hbWU9IldBUk5JTkdNU0dfTk9TVFJJTkciIHZhbHVlPSJOb24iLz4NCgkJPHVpdGV4dCBuYW1lPSJXQVJOSU5HTVNHX1RJVExFU1RSSU5HIiB2YWx1ZT0iQXZlcnRpc3NlbWVudCBkZSBuYXZpZ2F0aW9uIGR1IHF1ZXN0aW9ubmFpcmUiLz4NCgkJPHVpdGV4dCBuYW1lPSJXQVJOSU5HTVNHX01TR1NUUklORyIgdmFsdWU9IlZvdXMgbidhdmV6IHBhcyByw6lwb25kdSDDoCBjZXJ0YWluZXMgcXVlc3Rpb25zIGRlIGNlIHF1ZXN0aW9ubmFpcmUuDQoNClNpIHZvdXMgY2xpcXVleiBzdXIgT3VpLCB2b3VzIHF1aXR0ZXJleiBsZSBxdWVzdGlvbm5haXJlLiBDbGlxdWV6IHN1ciBOb24gcG91ciBjb250aW51ZXIgbGUgcXVlc3Rpb25uYWlyZS4iLz4NCgkJPHVpdGV4dCBuYW1lPSJJTkZPUk1BVElPTl9IMjY0X0ZMQVNIUExBWUVSIiB2YWx1ZT0iTGEgdmVyc2lvbiBkZSBGbGFzaCBQbGF5ZXIgYWN0dWVsbGVtZW50IGluc3RhbGzDqWUgc3VyIHZvdHJlIG1hY2hpbmUgbmUgcHJlbmQgcGFzIGVuIGNoYXJnZSBjZSB0eXBlIGRlIHZpZMOpby4gQ2xpcXVleiBzdXIgbGEgem9uZSB2aWTDqW8gcG91ciB0w6lsw6ljaGFyZ2VyIGxhIGRlcm5pw6hyZSB2ZXJzaW9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TW9udHJlciBsJ2VuY2FkcsOpIGF1eCBwYXJ0aWNpcGFudHMiLz4NCgkJPHVpdGV4dCBuYW1lPSJNVVRFIiB2YWx1ZT0iTXVldCIvPg0KCQk8dWl0ZXh0IG5hbWU9IkRPQ1dSQVBfVElUTEUiIHZhbHVlPSJQacOoY2Ugam9pbnRlIFByZXNlbnRlciIvPg0KCQk8dWl0ZXh0IG5hbWU9IkRPQ1dSQVBfTVNHIiB2YWx1ZT0iRW5yZWdpc3RyZXIgc3VyIG1vbiBvcmRpbmF0ZXVyIi8+DQoJCTx1aXRleHQgbmFtZT0iRE9DV1JBUF9QUk9NUFQiIHZhbHVlPSJDbGlxdWVyIHBvdXIgdMOpbMOpY2hhcmdlciIvPg0KCTwvbGFuZ3VhZ2U+DQoJPGxhbmd1YWdlIGlkPSJqYSI+DQoJCTwhLS0gZm9ybWF0IGZvciB1aWZvbnQgdmFsdWUgaXMgImZvbnQsc2l6ZSxpc2JvbGQsaXNpdGFsaWMsaXNzaGFkb3dlZCIgLS0+DQoJCTx1aWZvbnQgbmFtZT0iRk9OVF9RVUlaWklORyIgdmFsdWU9IlZlcmRhbmEsOSxmYWxzZSxmYWxzZSxmYWxzZSIvPg0KCQk8dWlmb250IG5hbWU9IkZPTlRfU0NSVUJTVEFUVVMiIHZhbHVlPSJWZXJkYW5hLDExLGZhbHNlLGZhbHNlLHRydWUiLz4NCgkJPHVpZm9udCBuYW1lPSJGT05UX1NDUlVCVElNRSIgdmFsdWU9IlZlcmRhbmEsOSxmYWxzZSxmYWxzZSx0cnVlIi8+DQoJCTx1aWZvbnQgbmFtZT0iRk9OVF9FTEFQU0VEVElNRSIgdmFsdWU9IlZlcmRhbmEsMTEsdHJ1ZSxmYWxzZSxmYWxzZSIvPg0KCQk8dWlmb250IG5hbWU9IkZPTlRfVVRJTFNNRU5VIiB2YWx1ZT0iVmVyZGFuYSw5LHRydWUsZmFsc2UsZmFsc2UiLz4NCgkJPHVpZm9udCBuYW1lPSJGT05UX1RBQlMiIHZhbHVlPSJWZXJkYW5hLDEwLGZhbHNlLGZhbHNlLGZhbHNlIi8+DQoJCTx1aWZvbnQgbmFtZT0iRk9OVF9QUkVTRU5UQVRJT05OQU1FIiB2YWx1ZT0iVmVyZGFuYSwxNSxmYWxzZSxmYWxzZSx0cnVlIi8+DQoJCTx1aWZvbnQgbmFtZT0iRk9OVF9QUkVTRU5URVJOQU1FIiB2YWx1ZT0iVmVyZGFuYSwxNSx0cnVlLGZhbHNlLHRydWUiLz4NCgkJPHVpZm9udCBuYW1lPSJGT05UX1BSRVNFTlRFUlRJVExFIiB2YWx1ZT0iVmVyZGFuYSwxMS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MTEsZmFsc2UsZmFsc2UsdHJ1ZSIvPg0KCQk8dWlmb250IG5hbWU9IkZPTlRfQklPV0lOIiB2YWx1ZT0iVmVyZGFuYSwxMSxmYWxzZSxmYWxzZSxmYWxzZSIvPg0KCQk8dWlmb250IG5hbWU9IkZPTlRfTElTVEhFQURJTkciIHZhbHVlPSJWZXJkYW5hLDExLGZhbHNlLGZhbHNlLGZhbHNlIi8+DQoJCTx1aWZvbnQgbmFtZT0iRk9OVF9XSU5USVRMRSIgdmFsdWU9IlZlcmRhbmEsMTE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44K544Op44Kk44OJIDogJW4iLz4NCgkJPCEtLSBzdWJzdGl0dXRpb246ICVuID09IHNsaWRlIG51bWJlciAtLT4NCgkJPCEtLSBzdWJzdGl0dXRpb246ICV0ID09IHRvdGFsIHNsaWRlIGNvdW50IC0tPg0KCQk8dWl0ZXh0IG5hbWU9IlNDUlVCQkFSU1RBVFVTX1NMSURFSU5GTyIgdmFsdWU9IuOCueODqeOCpOODiSA6ICVuIC8gJXQgfCAiLz4NCgkJPHVpdGV4dCBuYW1lPSJTQ1JVQkJBUlNUQVRVU19TVE9QUEVEIiB2YWx1ZT0i5YGc5q2iIi8+DQoJCTx1aXRleHQgbmFtZT0iU0NSVUJCQVJTVEFUVVNfUExBWUlORyIgdmFsdWU9IuWGjeeUn+S4rSIvPg0KCQk8dWl0ZXh0IG5hbWU9IlNDUlVCQkFSU1RBVFVTX05PQVVESU8iIHZhbHVlPSLpn7Plo7DjgarjgZciLz4NCgkJPHVpdGV4dCBuYW1lPSJTQ1JVQkJBUlNUQVRVU19WSURQTEFZSU5HIiB2YWx1ZT0i44OT44OH44Kq5YaN55Sf5LitIi8+DQoJCTx1aXRleHQgbmFtZT0iU0NSVUJCQVJTVEFUVVNfTE9BRElORyIgdmFsdWU9IuODreODvOODieS4rSIvPg0KCQk8dWl0ZXh0IG5hbWU9IlNDUlVCQkFSU1RBVFVTX0JVRkZFUklORyIgdmFsdWU9IuODkOODg+ODleOCoeS4rSIvPg0KCQk8dWl0ZXh0IG5hbWU9IlNDUlVCQkFSU1RBVFVTX1FVRVNUSU9OIiB2YWx1ZT0i6LOq5ZWP44Gr562U44GI44Gm5LiL44GV44GEIi8+DQoJCTx1aXRleHQgbmFtZT0iU0NSVUJCQVJTVEFUVVNfUkVWSUVXUVVJWiIgdmFsdWU9IuOCr+OCpOOCuuOCkuODrOODk+ODpeODvOOBl+OBpuOBhOOBvuOBmSIvPg0KCQk8IS0tIHN1YnN0aXR1dGlvbjogJW0gPT0gbWludXRlcyByZW1haW5pbmcgLS0+DQoJCTwhLS0gc3Vic3RpdHV0aW9uOiAlcyA9PSBzZWNvbmRzIHJlbWFpbmluZyAtLT4NCgkJPHVpdGV4dCBuYW1lPSJFTEFQU0VEIiB2YWx1ZT0i5q6L44KKIDogJW0g5YiGICVzIOenkiIvPg0KCQk8dWl0ZXh0IG5hbWU9Ik5PVEZPVU5EIiB2YWx1ZT0i5L2V44KC6KaL44Gk44GL44KK44G+44Gb44KTIi8+DQoJCTx1aXRleHQgbmFtZT0iQVRUQUNITUVOVFMiIHZhbHVlPSLmt7vku5giLz4NCgkJPCEtLSBzdWJzdGl0dXRpb246ICVwID09IGN1cnJlbnQgc3BlYWtlcidzIHRpdGxlIC0tPg0KCQk8dWl0ZXh0IG5hbWU9IkJJT1dJTl9USVRMRSIgdmFsdWU9Iue1jOattCA6ICVwIi8+DQoJCTx1aXRleHQgbmFtZT0iQklPQlROX1RJVExFIiB2YWx1ZT0i57WM5q20Ii8+DQoJCTx1aXRleHQgbmFtZT0iRElWSURFUkJUTl9USVRMRSIgdmFsdWU9InwiLz4NCgkJPHVpdGV4dCBuYW1lPSJDT05UQUNUQlROX1RJVExFIiB2YWx1ZT0i44GK5ZWP44GE5ZCI44KP44GbIi8+DQoJCTx1aXRleHQgbmFtZT0iVEFCX1FVSVoiIHZhbHVlPSLjgq/jgqTjgroiLz4NCgkJPHVpdGV4dCBuYW1lPSJUQUJfT1VUTElORSIgdmFsdWU9IuOCouOCpuODiOODqeOCpOODsyIvPg0KCQk8dWl0ZXh0IG5hbWU9IlRBQl9USFVNQiIgdmFsdWU9IuOCteODoOODjeODvOODqyIvPg0KCQk8dWl0ZXh0IG5hbWU9IlRBQl9OT1RFUyIgdmFsdWU9IuODjuODvOODiCIvPg0KCQk8dWl0ZXh0IG5hbWU9IlRBQl9TRUFSQ0giIHZhbHVlPSLmpJzntKIiLz4NCgkJPHVpdGV4dCBuYW1lPSJTTElERV9IRUFESU5HIiB2YWx1ZT0i44K544Op44Kk44OJ44K/44Kk44OI44OrIi8+DQoJCTx1aXRleHQgbmFtZT0iRFVSQVRJT05fSEVBRElORyIgdmFsdWU9IumVt+OBlSIvPg0KCQk8dWl0ZXh0IG5hbWU9IlNFQVJDSF9IRUFESU5HIiB2YWx1ZT0i5qSc57Si44GZ44KL44OG44Kt44K544OIIDogIi8+DQoJCTx1aXRleHQgbmFtZT0iVEhVTUJfSEVBRElORyIgdmFsdWU9IuOCueODqeOCpOODiSIvPg0KCQk8dWl0ZXh0IG5hbWU9IlRIVU1CX0lORk8iIHZhbHVlPSLjgrnjg6njgqTjg4njgr/jgqTjg4jjg6sgLyDplbfjgZUiLz4NCgkJPHVpdGV4dCBuYW1lPSJBVFRBQ0hOQU1FX0hFQURJTkciIHZhbHVlPSLjg5XjgqHjgqTjg6vlkI0iLz4NCgkJPHVpdGV4dCBuYW1lPSJBVFRBQ0hTSVpFX0hFQURJTkciIHZhbHVlPSLjgrXjgqTjgroiLz4NCgkJPHVpdGV4dCBuYW1lPSJTTElERV9OT1RFUyIgdmFsdWU9IuOCueODqeOCpOODieODjuODvOODiCIvPg0KCQk8dWl0ZXh0IG5hbWU9IkNPVVJTRV9TVEFUVVMiIHZhbHVlPSLjg6Ljgrjjg6Xjg7zjg6vjgrnjg4bjg7zjgr/jgrkiLz4NCgkJPHVpdGV4dCBuYW1lPSJQQVNTRURfU1RSSU5HIiB2YWx1ZT0i5ZCI5qC8Ii8+DQoJCTx1aXRleHQgbmFtZT0iRkFJTEVEX1NUUklORyIgdmFsdWU9IuS4jeWQiOagvCIvPg0KCQk8IS0tcXVpeiBwb2QgYW5kIG1lc3NhZ2UgYm94IHRleHRzLS0+DQoJCTx1aXRleHQgbmFtZT0iUVVJWlBPRF9RVUlaX0FUVEVNUFQiIHZhbHVlPSLjgq/jgqTjgrroqabooYzlm57mlbAgOiAiLz4NCgkJPHVpdGV4dCBuYW1lPSJRVUlaUE9EX1FVSVpfQVRURU1QVF9WQUxVRSIgdmFsdWU9IiVuIC8gJXQiLz4NCgkJPHVpdGV4dCBuYW1lPSJRVUlaUE9EX1FVSVpfU0NPUkUiIHZhbHVlPSLjgrnjgrPjgqIgOiAiLz4NCgkJPHVpdGV4dCBuYW1lPSJRVUlaUE9EX1FVSVpfUEFTU1NDT1JFIiB2YWx1ZT0i5ZCI5qC854K5IDoiLz4NCgkJPHVpdGV4dCBuYW1lPSJRVUlaUE9EX1FVSVpfTUFYU0NPUkUiIHZhbHVlPSLmnIDpq5jlvpfngrkgOiAiLz4NCgkJPHVpdGV4dCBuYW1lPSJRVUlaUE9EX1FVRVNBVE1QVF9TVFIiIHZhbHVlPSLoqabooYzlm57mlbAgOiAlbiAvICV0Ii8+DQoJCTx1aXRleHQgbmFtZT0iUVVJWlBPRF9RVUVTVFlQRV9TVFIiIHZhbHVlPSLjgr/jgqTjg5cgOiAlcyIvPg0KCQk8dWl0ZXh0IG5hbWU9IlFVSVpQT0RfUVVFU1RZUEVfR1JEIiB2YWx1ZT0i6KmV5L6hIi8+DQoJCTx1aXRleHQgbmFtZT0iUVVJWlBPRF9RVUVTVFlQRV9TVlkiIHZhbHVlPSLjgqLjg7PjgrHjg7zjg4giLz4NCgkJPHVpdGV4dCBuYW1lPSJRVUlaUE9EX1FVSVpBVE1QVF9JTkYiIHZhbHVlPSLnhKHliLbpmZAiLz4NCgkJPHVpdGV4dCBuYW1lPSJRVUlaUE9EX1FVRVNBVE1QVF9JTkYiIHZhbHVlPSLnhKHliLbpmZAiLz4NCgkJPHVpdGV4dCBuYW1lPSJXQVJOSU5HTVNHX1lFU1NUUklORyIgdmFsdWU9IuOBr+OBhCIvPg0KCQk8dWl0ZXh0IG5hbWU9IldBUk5JTkdNU0dfTk9TVFJJTkciIHZhbHVlPSLjgYTjgYTjgYgiLz4NCgkJPHVpdGV4dCBuYW1lPSJXQVJOSU5HTVNHX1RJVExFU1RSSU5HIiB2YWx1ZT0i44Kv44Kk44K644Gu44OK44OT44Ky44O844K344On44Oz44Gr6Zai44GZ44KL6K2m5ZGKIi8+DQoJCTx1aXRleHQgbmFtZT0iV0FSTklOR01TR19NU0dTVFJJTkciIHZhbHVlPSLjgZPjga7jgq/jgqTjgrrjgavjga/jgIHjgb7jgaDop6PnrZTjgZfjgabjgYTjgarjgYTos6rllY/jgYzjgYLjgorjgb7jgZnjgIINCg0KIOOCr+OCpOOCuuOCkue1guS6huOBmeOCi+OBq+OBr+OAgeOAjOOBr+OBhOOAjeOCkuOCr+ODquODg+OCr+OBl+OBvuOBmeOAguOCr+OCpOOCuuOCkue2muihjOOBmeOCi+OBq+OBr+OAgeOAjOOBhOOBhOOBiOOAjeOCkuOCr+ODquODg+OCr+OBl+OBvuOBmeOAgiIvPg0KCQk8dWl0ZXh0IG5hbWU9IklORk9STUFUSU9OX0gyNjRfRkxBU0hQTEFZRVIiIHZhbHVlPSLjgYrkvb/jgYTjga7jgrPjg7Pjg5Tjg6Xjg7zjgr/jgavnj77lnKjjgqTjg7Pjgrnjg4jjg7zjg6vjgZXjgozjgabjgYTjgosgRmxhc2ggUGxheWVyIOOBruODkOODvOOCuOODp+ODs+OBr+OAgeOBk+OBruODk+ODh+OCquOCkuOCteODneODvOODiOOBl+OBpuOBhOOBvuOBm+OCk+OAguacgOaWsOOBriBGbGFzaCBQbGF5ZXIg44KS44OA44Km44Oz44Ot44O844OJ44GZ44KL44Gr44Gv44CB44OT44OH44Kq6aCY5Z+f44KS44Kv44Oq44OD44Kv44GX44Gm44GP44Gg44GV44GE44CC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uOCteOCpOODieODkOODvOOCkuWPguWKoOiAheOBq+imi+OBm+OCiyIvPg0KCQk8dWl0ZXh0IG5hbWU9Ik1VVEUiIHZhbHVlPSLjg5/jg6Xjg7zjg4giLz4NCgkJPHVpdGV4dCBuYW1lPSJET0NXUkFQX1RJVExFIiB2YWx1ZT0iUHJlc2VudGVyIOa3u+S7mOODleOCoeOCpOODqyIvPg0KCQk8dWl0ZXh0IG5hbWU9IkRPQ1dSQVBfTVNHIiB2YWx1ZT0i44Oe44Kk44Kz44Oz44OU44Ol44O844K/44Gr5L+d5a2YIi8+DQoJCTx1aXRleHQgbmFtZT0iRE9DV1JBUF9QUk9NUFQiIHZhbHVlPSLjgq/jg6rjg4Pjgq/jgZfjgabjg4Djgqbjg7Pjg63jg7zjg4kiLz4NCgk8L2xhbmd1YWdlPg0KCTxsYW5ndWFnZSBpZD0ia28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S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S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yKrOudvOydtOuTnCAlbiIvPg0KCQk8IS0tIHN1YnN0aXR1dGlvbjogJW4gPT0gc2xpZGUgbnVtYmVyIC0tPg0KCQk8IS0tIHN1YnN0aXR1dGlvbjogJXQgPT0gdG90YWwgc2xpZGUgY291bnQgLS0+DQoJCTx1aXRleHQgbmFtZT0iU0NSVUJCQVJTVEFUVVNfU0xJREVJTkZPIiB2YWx1ZT0i7Iqs65287J2065OcICVuIC8gJXQgfCAiLz4NCgkJPHVpdGV4dCBuYW1lPSJTQ1JVQkJBUlNUQVRVU19TVE9QUEVEIiB2YWx1ZT0i7KSR7KeA65CoIi8+DQoJCTx1aXRleHQgbmFtZT0iU0NSVUJCQVJTVEFUVVNfUExBWUlORyIgdmFsdWU9IuyerOyDnSIvPg0KCQk8dWl0ZXh0IG5hbWU9IlNDUlVCQkFSU1RBVFVTX05PQVVESU8iIHZhbHVlPSLsmKTrlJTsmKQg7JeG7J2MIi8+DQoJCTx1aXRleHQgbmFtZT0iU0NSVUJCQVJTVEFUVVNfVklEUExBWUlORyIgdmFsdWU9Iuu5hOuUlOyYpCDsnqzsg50g7KSRIi8+DQoJCTx1aXRleHQgbmFtZT0iU0NSVUJCQVJTVEFUVVNfTE9BRElORyIgdmFsdWU9IuuhnOuUqSIvPg0KCQk8dWl0ZXh0IG5hbWU9IlNDUlVCQkFSU1RBVFVTX0JVRkZFUklORyIgdmFsdWU9IuuyhO2NvOungSIvPg0KCQk8dWl0ZXh0IG5hbWU9IlNDUlVCQkFSU1RBVFVTX1FVRVNUSU9OIiB2YWx1ZT0i7KeI66y47JeQIOuLte2VmOq4sCIvPg0KCQk8dWl0ZXh0IG5hbWU9IlNDUlVCQkFSU1RBVFVTX1JFVklFV1FVSVoiIHZhbHVlPSLsp4jrrLgg64uk7Iuc67O06riwIi8+DQoJCTwhLS0gc3Vic3RpdHV0aW9uOiAlbSA9PSBtaW51dGVzIHJlbWFpbmluZyAtLT4NCgkJPCEtLSBzdWJzdGl0dXRpb246ICVzID09IHNlY29uZHMgcmVtYWluaW5nIC0tPg0KCQk8dWl0ZXh0IG5hbWU9IkVMQVBTRUQiIHZhbHVlPSIlbeu2hCAlc+y0iCDrgqjsnYwiLz4NCgkJPHVpdGV4dCBuYW1lPSJOT1RGT1VORCIgdmFsdWU9IuyXhuydjCIvPg0KCQk8dWl0ZXh0IG5hbWU9IkFUVEFDSE1FTlRTIiB2YWx1ZT0i7LKo67aAIO2MjOydvCIvPg0KCQk8IS0tIHN1YnN0aXR1dGlvbjogJXAgPT0gY3VycmVudCBzcGVha2VyJ3MgdGl0bGUgLS0+DQoJCTx1aXRleHQgbmFtZT0iQklPV0lOX1RJVExFIiB2YWx1ZT0i6rK966ClIOyGjOqwnDogJXAiLz4NCgkJPHVpdGV4dCBuYW1lPSJCSU9CVE5fVElUTEUiIHZhbHVlPSLqsr3roKUg7IaM6rCcIi8+DQoJCTx1aXRleHQgbmFtZT0iRElWSURFUkJUTl9USVRMRSIgdmFsdWU9InwiLz4NCgkJPHVpdGV4dCBuYW1lPSJDT05UQUNUQlROX1RJVExFIiB2YWx1ZT0i7Jew65297LKYIi8+DQoJCTx1aXRleHQgbmFtZT0iVEFCX1FVSVoiIHZhbHVlPSLtgLTspogiLz4NCgkJPHVpdGV4dCBuYW1lPSJUQUJfT1VUTElORSIgdmFsdWU9IuqwnOyalCIvPg0KCQk8dWl0ZXh0IG5hbWU9IlRBQl9USFVNQiIgdmFsdWU9Iuy2leyGjO2MkCIvPg0KCQk8dWl0ZXh0IG5hbWU9IlRBQl9OT1RFUyIgdmFsdWU9IuuFuO2KuCIvPg0KCQk8dWl0ZXh0IG5hbWU9IlRBQl9TRUFSQ0giIHZhbHVlPSLqsoDsg4kiLz4NCgkJPHVpdGV4dCBuYW1lPSJTTElERV9IRUFESU5HIiB2YWx1ZT0i7Iqs65287J2065OcIOygnOuqqSIvPg0KCQk8dWl0ZXh0IG5hbWU9IkRVUkFUSU9OX0hFQURJTkciIHZhbHVlPSLsnqzsg53si5zqsIQiLz4NCgkJPHVpdGV4dCBuYW1lPSJTRUFSQ0hfSEVBRElORyIgdmFsdWU9Iu2FjeyKpO2KuCDqsoDsg4k6Ii8+DQoJCTx1aXRleHQgbmFtZT0iVEhVTUJfSEVBRElORyIgdmFsdWU9IuyKrOudvOydtOuTnCIvPg0KCQk8dWl0ZXh0IG5hbWU9IlRIVU1CX0lORk8iIHZhbHVlPSLsoJzrqqkv7J6s7IOd7Iuc6rCEIi8+DQoJCTx1aXRleHQgbmFtZT0iQVRUQUNITkFNRV9IRUFESU5HIiB2YWx1ZT0i7YyM7J28IOydtOumhCIvPg0KCQk8dWl0ZXh0IG5hbWU9IkFUVEFDSFNJWkVfSEVBRElORyIgdmFsdWU9Iu2BrOq4sCIvPg0KCQk8dWl0ZXh0IG5hbWU9IlNMSURFX05PVEVTIiB2YWx1ZT0i7Iqs65287J2065OcIOuFuO2KuCIvPg0KCQk8dWl0ZXh0IG5hbWU9IkNPVVJTRV9TVEFUVVMiIHZhbHVlPSLrqqjrk4gg7IOB7YOcIi8+DQoJCTx1aXRleHQgbmFtZT0iUEFTU0VEX1NUUklORyIgdmFsdWU9Iu2VqeqyqSIvPg0KCQk8dWl0ZXh0IG5hbWU9IkZBSUxFRF9TVFJJTkciIHZhbHVlPSLrtojtlanqsqk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DQoNCu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dWl0ZXh0IG5hbWU9IkNPVVJTRV9TVEFUVVMiIHZhbHVlPSJFc3RhZG8gZGUgbW9kdWxvIi8+DQoJCTx1aXRleHQgbmFtZT0iUEFTU0VEX1NUUklORyIgdmFsdWU9IkFwcm9iYWRvIi8+DQoJCTx1aXRleHQgbmFtZT0iRkFJTEVEX1NUUklORyIgdmFsdWU9IlN1c3BlbnNvIi8+DQoJCTwhLS1xdWl6IHBvZCBhbmQgbWVzc2FnZSBib3ggdGV4dHMtLT4NCgkJPHVpdGV4dCBuYW1lPSJRVUlaUE9EX1FVSVpfQVRURU1QVCIgdmFsdWU9IkludGVudG8gZGUgcHJ1ZWJhOiIvPg0KCQk8dWl0ZXh0IG5hbWU9IlFVSVpQT0RfUVVJWl9BVFRFTVBUX1ZBTFVFIiB2YWx1ZT0iJW4gZGUgJXQiLz4NCgkJPHVpdGV4dCBuYW1lPSJRVUlaUE9EX1FVSVpfU0NPUkUiIHZhbHVlPSJQdW50dWFjacOzbjoiLz4NCgkJPHVpdGV4dCBuYW1lPSJRVUlaUE9EX1FVSVpfUEFTU1NDT1JFIiB2YWx1ZT0iUHVudHVhY2nDs24gcGFyYSBhcHJvYmFyOiIvPg0KCQk8dWl0ZXh0IG5hbWU9IlFVSVpQT0RfUVVJWl9NQVhTQ09SRSIgdmFsdWU9IlB1bnR1YWNpw7NuIG3DoXhpbWE6Ii8+DQoJCTx1aXRleHQgbmFtZT0iUVVJWlBPRF9RVUVTQVRNUFRfU1RSIiB2YWx1ZT0iSW50ZW50b3M6ICVuIGRlICV0Ii8+DQoJCTx1aXRleHQgbmFtZT0iUVVJWlBPRF9RVUVTVFlQRV9TVFIiIHZhbHVlPSJUaXBvOiAlcyIvPg0KCQk8dWl0ZXh0IG5hbWU9IlFVSVpQT0RfUVVFU1RZUEVfR1JEIiB2YWx1ZT0iQ29uIHB1bnR1YWNpw7NuIi8+DQoJCTx1aXRleHQgbmFtZT0iUVVJWlBPRF9RVUVTVFlQRV9TVlkiIHZhbHVlPSJFbmN1ZXN0YSIvPg0KCQk8dWl0ZXh0IG5hbWU9IlFVSVpQT0RfUVVJWkFUTVBUX0lORiIgdmFsdWU9IkluZmluaXRvIi8+DQoJCTx1aXRleHQgbmFtZT0iUVVJWlBPRF9RVUVTQVRNUFRfSU5GIiB2YWx1ZT0iSW5maW5pdG8iLz4NCgkJPHVpdGV4dCBuYW1lPSJXQVJOSU5HTVNHX1lFU1NUUklORyIgdmFsdWU9IlPDrSIvPg0KCQk8dWl0ZXh0IG5hbWU9IldBUk5JTkdNU0dfTk9TVFJJTkciIHZhbHVlPSJObyIvPg0KCQk8dWl0ZXh0IG5hbWU9IldBUk5JTkdNU0dfVElUTEVTVFJJTkciIHZhbHVlPSJBdmlzbyBkZSBuYXZlZ2FjacOzbiBkZSBwcnVlYmEiLz4NCgkJPHVpdGV4dCBuYW1lPSJXQVJOSU5HTVNHX01TR1NUUklORyIgdmFsdWU9IkhheSBwcmVndW50YXMgc2luIGludGVudG9zIGVuIGVzdGEgcHJ1ZWJhLg0KDQpQYXJhIHNhbGlyIGRlIGxhIHBydWViYSwgaGFnYSBjbGljIGVuIFPDrS4gUGFyYSBjb250aW51YXIsIGhhZ2EgY2xpYyBlbiBOby4iLz4NCgkJPHVpdGV4dCBuYW1lPSJJTkZPUk1BVElPTl9IMjY0X0ZMQVNIUExBWUVSIiB2YWx1ZT0iTGEgdmVyc2nDs24gYWN0dWFsIGRlIEZsYXNoIFBsYXllciBpbnN0YWxhZGEgZW4gZWwgb3JkZW5hZG9yIG5vIGVzIGNvbXBhdGlibGUgY29uIGVzdGUgdsOtZGVvLiBIYWdhIGNsaWMgZW4gZWwgw6FyZWEgZGUgdsOtZGVvIHBhcmEgZGVzY2FyZ2FyIGxhIMO6bHRpbWEgdmVyc2nDs24gZGUgRmxhc2ggUGxheWVyLiIvPg0KCQk8IS0tIHN1YnN0aXR1dGlvbjogJXAgPT0gcHJlc2VudGF0aW9uIHRpdGxlIC0tPg0KCQk8IS0tIHN1YnN0aXR1dGlvbjogJXMgPT0gc2xpZGUgdGl0bGUgLS0+DQoJCTwhLS0gc3Vic3RpdHV0aW9uOiAlbiA9PSBzbGlkZSBudW1iZXIgLS0+DQoJCTx1aXRleHQgbmFtZT0iQk9PS01BUksiIHZhbHVlPSJBZG9iZSBQcmVzZW50ZXI6ICVwIi8+DQoJCTwhLS0gc3Vic3RpdHV0aW9uOiAlcCA9PSBwcmVzZW50YXRpb24gdGl0bGUgLS0+DQoJCTwhLS0gc3Vic3RpdHV0aW9uOiAlcyA9PSBzbGlkZSB0aXRsZSAtLT4NCgkJPCEtLSBzdWJzdGl0dXRpb246ICVuID09IHNsaWRlIG51bWJlciAtLT4NCgkJPHVpdGV4dCBuYW1lPSJCT09LTUFSS1NMSURFIiB2YWx1ZT0iQWRvYmUgUHJlc2VudGVyOiAlcCAlcyIvPg0KCQk8dWl0ZXh0IG5hbWU9IlNIT1dTSURFQkFSIiB2YWx1ZT0iTW9zdHJhciBiYXJyYSBsYXRlcmFsIGEgbG9zIHBhcnRpY2lwYW50ZXMiLz4NCgkJPHVpdGV4dCBuYW1lPSJNVVRFIiB2YWx1ZT0iU2lsZW5jaWFyIi8+DQoJCTx1aXRleHQgbmFtZT0iRE9DV1JBUF9USVRMRSIgdmFsdWU9IkFyY2hpdm8gYWRqdW50byBkZSBQcmVzZW50ZXIiLz4NCgkJPHVpdGV4dCBuYW1lPSJET0NXUkFQX01TRyIgdmFsdWU9Ikd1YXJkYXIgZW4gTWkgUEMiLz4NCgkJPHVpdGV4dCBuYW1lPSJET0NXUkFQX1BST01QVCIgdmFsdWU9IkhhZ2EgY2xpYyBlbiBEZXNjYXJnYXIiLz4NCgk8L2xhbmd1YWdlPg0KCTxsYW5ndWFnZSBpZD0icHQ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GFyYWRvIi8+DQoJCTx1aXRleHQgbmFtZT0iU0NSVUJCQVJTVEFUVVNfUExBWUlORyIgdmFsdWU9IlJlcHJvZHV6aW5kbyIvPg0KCQk8dWl0ZXh0IG5hbWU9IlNDUlVCQkFSU1RBVFVTX05PQVVESU8iIHZhbHVlPSJTZW0gw6F1ZGlvIi8+DQoJCTx1aXRleHQgbmFtZT0iU0NSVUJCQVJTVEFUVVNfVklEUExBWUlORyIgdmFsdWU9IlbDrWRlbyBlbSByZXByb2R1w6fDo28iLz4NCgkJPHVpdGV4dCBuYW1lPSJTQ1JVQkJBUlNUQVRVU19MT0FESU5HIiB2YWx1ZT0iQ2FycmVnYW5kbyIvPg0KCQk8dWl0ZXh0IG5hbWU9IlNDUlVCQkFSU1RBVFVTX0JVRkZFUklORyIgdmFsdWU9IkFybWF6ZW5hbmRvIGVtIGJ1ZmZlciIvPg0KCQk8dWl0ZXh0IG5hbWU9IlNDUlVCQkFSU1RBVFVTX1FVRVNUSU9OIiB2YWx1ZT0iUmVzcG9uZGVyIHBlcmd1bnRhIi8+DQoJCTx1aXRleHQgbmFtZT0iU0NSVUJCQVJTVEFUVVNfUkVWSUVXUVVJWiIgdmFsdWU9IlJldmlzYW5kbyBxdWVzdGlvbsOhcmlvIi8+DQoJCTwhLS0gc3Vic3RpdHV0aW9uOiAlbSA9PSBtaW51dGVzIHJlbWFpbmluZyAtLT4NCgkJPCEtLSBzdWJzdGl0dXRpb246ICVzID09IHNlY29uZHMgcmVtYWluaW5nIC0tPg0KCQk8dWl0ZXh0IG5hbWU9IkVMQVBTRUQiIHZhbHVlPSIlbSBtaW51dG9zICVzIHNlZ3VuZG9zIHJlc3RhbnRlcyIvPg0KCQk8dWl0ZXh0IG5hbWU9Ik5PVEZPVU5EIiB2YWx1ZT0iTmFkYSBlbmNvbnRyYWRvIi8+DQoJCTx1aXRleHQgbmFtZT0iQVRUQUNITUVOVFMiIHZhbHVlPSJBbmV4b3M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JDb250YXRvIi8+DQoJCTx1aXRleHQgbmFtZT0iVEFCX1FVSVoiIHZhbHVlPSJRdWVzdC4iLz4NCgkJPHVpdGV4dCBuYW1lPSJUQUJfT1VUTElORSIgdmFsdWU9IkVzcXVlbWEiLz4NCgkJPHVpdGV4dCBuYW1lPSJUQUJfVEhVTUIiIHZhbHVlPSJNaW5pIi8+DQoJCTx1aXRleHQgbmFtZT0iVEFCX05PVEVTIiB2YWx1ZT0iTm90YXMiLz4NCgkJPHVpdGV4dCBuYW1lPSJUQUJfU0VBUkNIIiB2YWx1ZT0iQnVzY2EiLz4NCgkJPHVpdGV4dCBuYW1lPSJTTElERV9IRUFESU5HIiB2YWx1ZT0iVMOtdHVsbyBkbyBzbGlkZSIvPg0KCQk8dWl0ZXh0IG5hbWU9IkRVUkFUSU9OX0hFQURJTkciIHZhbHVlPSJEdXJhw6fDo28iLz4NCgkJPHVpdGV4dCBuYW1lPSJTRUFSQ0hfSEVBRElORyIgdmFsdWU9IlByb2N1cmFyIHRleHRvOiIvPg0KCQk8dWl0ZXh0IG5hbWU9IlRIVU1CX0hFQURJTkciIHZhbHVlPSJTbGlkZSIvPg0KCQk8dWl0ZXh0IG5hbWU9IlRIVU1CX0lORk8iIHZhbHVlPSJUw610dWxvL0R1cmHDp8OjbyBkbyBzbGlkZSIvPg0KCQk8dWl0ZXh0IG5hbWU9IkFUVEFDSE5BTUVfSEVBRElORyIgdmFsdWU9Ik5vbWUgZG8gYXJxdWl2byIvPg0KCQk8dWl0ZXh0IG5hbWU9IkFUVEFDSFNJWkVfSEVBRElORyIgdmFsdWU9IlRhbWFuaG8iLz4NCgkJPHVpdGV4dCBuYW1lPSJTTElERV9OT1RFUyIgdmFsdWU9IkFub3Rhw6fDtWVzIGRvIHNsaWRlIi8+DQoJCTx1aXRleHQgbmFtZT0iQ09VUlNFX1NUQVRVUyIgdmFsdWU9IlN0YXR1cyBkbyBtw7NkdWxvIi8+DQoJCTx1aXRleHQgbmFtZT0iUEFTU0VEX1NUUklORyIgdmFsdWU9IkFwcm92YWRvIi8+DQoJCTx1aXRleHQgbmFtZT0iRkFJTEVEX1NUUklORyIgdmFsdWU9IlJlcHJvdmFkby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DQoNCk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HVpdGV4dCBuYW1lPSJDT1VSU0VfU1RBVFVTIiB2YWx1ZT0iTW9kdWxlIFN0YXR1cyIvPg0KCQk8dWl0ZXh0IG5hbWU9IlBBU1NFRF9TVFJJTkciIHZhbHVlPSJQYXNzZWQiLz4NCgkJPHVpdGV4dCBuYW1lPSJGQUlMRURfU1RSSU5HIiB2YWx1ZT0iRmFpbGVkIi8+DQoJCTwhLS1xdWl6IHBvZCBhbmQgbWVzc2FnZSBib3ggdGV4dHMtLT4NCgkJPHVpdGV4dCBuYW1lPSJRVUlaUE9EX1FVSVpfQVRURU1QVCIgdmFsdWU9IlRlbnRhdGl2byBxdWl6OiIvPg0KCQk8dWl0ZXh0IG5hbWU9IlFVSVpQT0RfUVVJWl9BVFRFTVBUX1ZBTFVFIiB2YWx1ZT0iJW4gZGkgJXQiLz4NCgkJPHVpdGV4dCBuYW1lPSJRVUlaUE9EX1FVSVpfU0NPUkUiIHZhbHVlPSJQdW50ZWdnaW86Ii8+DQoJCTx1aXRleHQgbmFtZT0iUVVJWlBPRF9RVUlaX1BBU1NTQ09SRSIgdmFsdWU9IlB1bnRlZ2dpbyBtaW5pbW86Ii8+DQoJCTx1aXRleHQgbmFtZT0iUVVJWlBPRF9RVUlaX01BWFNDT1JFIiB2YWx1ZT0iUHVudGVnZ2lvIG1hc3NpbW86Ii8+DQoJCTx1aXRleHQgbmFtZT0iUVVJWlBPRF9RVUVTQVRNUFRfU1RSIiB2YWx1ZT0iVGVudGF0aXZvOiAlbiBkaSAldCIvPg0KCQk8dWl0ZXh0IG5hbWU9IlFVSVpQT0RfUVVFU1RZUEVfU1RSIiB2YWx1ZT0iVGlwbzogJXMiLz4NCgkJPHVpdGV4dCBuYW1lPSJRVUlaUE9EX1FVRVNUWVBFX0dSRCIgdmFsdWU9IkNvbiB2YWx1dGF6aW9uZSIvPg0KCQk8dWl0ZXh0IG5hbWU9IlFVSVpQT0RfUVVFU1RZUEVfU1ZZIiB2YWx1ZT0iSW5kYWdpbmUiLz4NCgkJPHVpdGV4dCBuYW1lPSJRVUlaUE9EX1FVSVpBVE1QVF9JTkYiIHZhbHVlPSJJbmZpbml0aSIvPg0KCQk8dWl0ZXh0IG5hbWU9IlFVSVpQT0RfUVVFU0FUTVBUX0lORiIgdmFsdWU9IkluZmluaXRpIi8+DQoJCTx1aXRleHQgbmFtZT0iV0FSTklOR01TR19ZRVNTVFJJTkciIHZhbHVlPSJTw6wiLz4NCgkJPHVpdGV4dCBuYW1lPSJXQVJOSU5HTVNHX05PU1RSSU5HIiB2YWx1ZT0iTm8iLz4NCgkJPHVpdGV4dCBuYW1lPSJXQVJOSU5HTVNHX1RJVExFU1RSSU5HIiB2YWx1ZT0iQXZ2ZXJ0ZW56YSBuYXZpZ2F6aW9uZSBxdWl6Ii8+DQoJCTx1aXRleHQgbmFtZT0iV0FSTklOR01TR19NU0dTVFJJTkciIHZhbHVlPSJPY2NvcnJlIGFuY29yYSByaXNwb25kZXJlIGFkIGFsY3VuZSBkb21hbmRlIGRlbCBxdWl6Lg0KDQpTZSBmYXRlIGNsaWMgc3UgU8OsLCB1c2NpcmV0ZSBkYWwgcXVpei4gRmF0ZSBjbGljIHN1IE5vIHBlciBjb250aW51YXJlIGlsIHF1aXouIi8+DQoJCTx1aXRleHQgbmFtZT0iSU5GT1JNQVRJT05fSDI2NF9GTEFTSFBMQVlFUiIgdmFsdWU9IkxhIHZlcnNpb25lIGRpIEZsYXNoIFBsYXllciBhdHR1YWxtZW50ZSBpbnN0YWxsYXRhIG5vbiBzdXBwb3J0YSBxdWVzdG8gdmlkZW8uIEZhdGUgY2xpYyBzdWxsJ2FyZWEgZGVsIHZpZGVvIHBlciBzY2FyaWNhcmUgbCd1bHRpbWEgdmVyc2lvbmUgZGkgRmxhc2ggUGxheWVy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Nb3N0cmEgYmFycmEgbGF0ZXJhbGUgYWkgcGFydGVjaXBhbnRpIi8+DQoJCTx1aXRleHQgbmFtZT0iTVVURSIgdmFsdWU9IkRpc2F0dGl2YSBhdWRpbyIvPg0KCQk8dWl0ZXh0IG5hbWU9IkRPQ1dSQVBfVElUTEUiIHZhbHVlPSJBbGxlZ2F0byBmaWxlIFByZXNlbnRlciIvPg0KCQk8dWl0ZXh0IG5hbWU9IkRPQ1dSQVBfTVNHIiB2YWx1ZT0iU2FsdmEgaW4gUmlzb3JzZSBkZWwgY29tcHV0ZXIiLz4NCgkJPHVpdGV4dCBuYW1lPSJET0NXUkFQX1BST01QVCIgdmFsdWU9IkNsaWMgcGVyIHNjYXJpY2FyZSIvPg0KCTwvbGFuZ3VhZ2U+DQoJPGxhbmd1YWdlIGlkPSJubC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EgJW4iLz4NCgkJPCEtLSBzdWJzdGl0dXRpb246ICVuID09IHNsaWRlIG51bWJlciAtLT4NCgkJPCEtLSBzdWJzdGl0dXRpb246ICV0ID09IHRvdGFsIHNsaWRlIGNvdW50IC0tPg0KCQk8dWl0ZXh0IG5hbWU9IlNDUlVCQkFSU1RBVFVTX1NMSURFSU5GTyIgdmFsdWU9IkRpYSAlbiAvICV0IHwgIi8+DQoJCTx1aXRleHQgbmFtZT0iU0NSVUJCQVJTVEFUVVNfU1RPUFBFRCIgdmFsdWU9Ikdlc3RvcHQiLz4NCgkJPHVpdGV4dCBuYW1lPSJTQ1JVQkJBUlNUQVRVU19QTEFZSU5HIiB2YWx1ZT0iQWZzcGVsZW4iLz4NCgkJPHVpdGV4dCBuYW1lPSJTQ1JVQkJBUlNUQVRVU19OT0FVRElPIiB2YWx1ZT0iR2VlbiBhdWRpbyIvPg0KCQk8dWl0ZXh0IG5hbWU9IlNDUlVCQkFSU1RBVFVTX1ZJRFBMQVlJTkciIHZhbHVlPSJWaWRlbyBhZnNwZWxlbiIvPg0KCQk8dWl0ZXh0IG5hbWU9IlNDUlVCQkFSU1RBVFVTX0xPQURJTkciIHZhbHVlPSJMYWRlbiIvPg0KCQk8dWl0ZXh0IG5hbWU9IlNDUlVCQkFSU1RBVFVTX0JVRkZFUklORyIgdmFsdWU9IkJ1ZmZlcmVuIi8+DQoJCTx1aXRleHQgbmFtZT0iU0NSVUJCQVJTVEFUVVNfUVVFU1RJT04iIHZhbHVlPSJWcmFhZyBtZXQgYW50d29vcmQiLz4NCgkJPHVpdGV4dCBuYW1lPSJTQ1JVQkJBUlNUQVRVU19SRVZJRVdRVUlaIiB2YWx1ZT0iUXVpeiBjb250cm9sZXJlbiIvPg0KCQk8IS0tIHN1YnN0aXR1dGlvbjogJW0gPT0gbWludXRlcyByZW1haW5pbmcgLS0+DQoJCTwhLS0gc3Vic3RpdHV0aW9uOiAlcyA9PSBzZWNvbmRzIHJlbWFpbmluZyAtLT4NCgkJPHVpdGV4dCBuYW1lPSJFTEFQU0VEIiB2YWx1ZT0iRXIgcmVzdGVyZW4gJW0gbWludXRlbiAlcyBzZWNvbmRlbiIvPg0KCQk8dWl0ZXh0IG5hbWU9Ik5PVEZPVU5EIiB2YWx1ZT0iTmlldHMgZ2V2b25kZW4iLz4NCgkJPHVpdGV4dCBuYW1lPSJBVFRBQ0hNRU5UUyIgdmFsdWU9IkJpamxhZ2VuIi8+DQoJCTwhLS0gc3Vic3RpdHV0aW9uOiAlcCA9PSBjdXJyZW50IHNwZWFrZXIncyB0aXRsZSAtLT4NCgkJPHVpdGV4dCBuYW1lPSJCSU9XSU5fVElUTEUiIHZhbHVlPSJCaW9ncmFmaWU6ICVwIi8+DQoJCTx1aXRleHQgbmFtZT0iQklPQlROX1RJVExFIiB2YWx1ZT0iQmlvZ3JhZmllIi8+DQoJCTx1aXRleHQgbmFtZT0iRElWSURFUkJUTl9USVRMRSIgdmFsdWU9InwiLz4NCgkJPHVpdGV4dCBuYW1lPSJDT05UQUNUQlROX1RJVExFIiB2YWx1ZT0iQ29udGFjdCIvPg0KCQk8dWl0ZXh0IG5hbWU9IlRBQl9RVUlaIiB2YWx1ZT0iUXVpeiIvPg0KCQk8dWl0ZXh0IG5hbWU9IlRBQl9PVVRMSU5FIiB2YWx1ZT0iT3ZlcnppY2h0Ii8+DQoJCTx1aXRleHQgbmFtZT0iVEFCX1RIVU1CIiB2YWx1ZT0iTWluaWF0dXVyIi8+DQoJCTx1aXRleHQgbmFtZT0iVEFCX05PVEVTIiB2YWx1ZT0iTm90aXRpZXMiLz4NCgkJPHVpdGV4dCBuYW1lPSJUQUJfU0VBUkNIIiB2YWx1ZT0iWm9la2VuIi8+DQoJCTx1aXRleHQgbmFtZT0iU0xJREVfSEVBRElORyIgdmFsdWU9IlRpdGVsIHZhbiBkaWEiLz4NCgkJPHVpdGV4dCBuYW1lPSJEVVJBVElPTl9IRUFESU5HIiB2YWx1ZT0iRHV1ciIvPg0KCQk8dWl0ZXh0IG5hbWU9IlNFQVJDSF9IRUFESU5HIiB2YWx1ZT0iWm9la2VuIG5hYXIgdGVrc3Q6Ii8+DQoJCTx1aXRleHQgbmFtZT0iVEhVTUJfSEVBRElORyIgdmFsdWU9IkRpYSIvPg0KCQk8dWl0ZXh0IG5hbWU9IlRIVU1CX0lORk8iIHZhbHVlPSJUaXRlbC9kdXVyIHZhbiBkaWEiLz4NCgkJPHVpdGV4dCBuYW1lPSJBVFRBQ0hOQU1FX0hFQURJTkciIHZhbHVlPSJCZXN0YW5kc25hYW0iLz4NCgkJPHVpdGV4dCBuYW1lPSJBVFRBQ0hTSVpFX0hFQURJTkciIHZhbHVlPSJHcm9vdHRlIi8+DQoJCTx1aXRleHQgbmFtZT0iU0xJREVfTk9URVMiIHZhbHVlPSJEaWFub3RpdGllcyIvPg0KCQk8dWl0ZXh0IG5hbWU9IkNPVVJTRV9TVEFUVVMiIHZhbHVlPSJNb2R1bGUgU3RhdHVzIi8+DQoJCTx1aXRleHQgbmFtZT0iUEFTU0VEX1NUUklORyIgdmFsdWU9IlBhc3NlZCIvPg0KCQk8dWl0ZXh0IG5hbWU9IkZBSUxFRF9TVFJJTkciIHZhbHVlPSJGYWlsZWQiLz4NCgkJPCEtLXF1aXogcG9kIGFuZCBtZXNzYWdlIGJveCB0ZXh0cy0tPg0KCQk8dWl0ZXh0IG5hbWU9IlFVSVpQT0RfUVVJWl9BVFRFTVBUIiB2YWx1ZT0iUXVpenBvZ2luZzoiLz4NCgkJPHVpdGV4dCBuYW1lPSJRVUlaUE9EX1FVSVpfQVRURU1QVF9WQUxVRSIgdmFsdWU9IiVuIHZhbiAldCIvPg0KCQk8dWl0ZXh0IG5hbWU9IlFVSVpQT0RfUVVJWl9TQ09SRSIgdmFsdWU9IkJlaGFhbGRlIHNjb3JlOiIvPg0KCQk8dWl0ZXh0IG5hbWU9IlFVSVpQT0RfUVVJWl9QQVNTU0NPUkUiIHZhbHVlPSJWb2xkb2VuZGUgc2NvcmU6Ii8+DQoJCTx1aXRleHQgbmFtZT0iUVVJWlBPRF9RVUlaX01BWFNDT1JFIiB2YWx1ZT0iTWF4aW1hYWwgaGFhbGJhcmUgc2NvcmU6Ii8+DQoJCTx1aXRleHQgbmFtZT0iUVVJWlBPRF9RVUVTQVRNUFRfU1RSIiB2YWx1ZT0iUG9naW5nOiAlbiB2YW4gJXQiLz4NCgkJPHVpdGV4dCBuYW1lPSJRVUlaUE9EX1FVRVNUWVBFX1NUUiIgdmFsdWU9IlR5cGU6ICVzIi8+DQoJCTx1aXRleHQgbmFtZT0iUVVJWlBPRF9RVUVTVFlQRV9HUkQiIHZhbHVlPSJUZWx0IHZvb3Igc2NvcmUiLz4NCgkJPHVpdGV4dCBuYW1lPSJRVUlaUE9EX1FVRVNUWVBFX1NWWSIgdmFsdWU9IkVucXXDqnRlIi8+DQoJCTx1aXRleHQgbmFtZT0iUVVJWlBPRF9RVUlaQVRNUFRfSU5GIiB2YWx1ZT0iT25iZXBlcmt0Ii8+DQoJCTx1aXRleHQgbmFtZT0iUVVJWlBPRF9RVUVTQVRNUFRfSU5GIiB2YWx1ZT0iT25iZXBlcmt0Ii8+DQoJCTx1aXRleHQgbmFtZT0iV0FSTklOR01TR19ZRVNTVFJJTkciIHZhbHVlPSJKYSIvPg0KCQk8dWl0ZXh0IG5hbWU9IldBUk5JTkdNU0dfTk9TVFJJTkciIHZhbHVlPSJOZWUiLz4NCgkJPHVpdGV4dCBuYW1lPSJXQVJOSU5HTVNHX1RJVExFU1RSSU5HIiB2YWx1ZT0iV2FhcnNjaHV3aW5nIG1ldCBiZXRyZWtraW5nIHRvdCBxdWl6bmF2aWdhdGllIi8+DQoJCTx1aXRleHQgbmFtZT0iV0FSTklOR01TR19NU0dTVFJJTkciIHZhbHVlPSJVIGhlYnQgbmlldCBhbGxlIHZyYWdlbiBpbiBkZXplIHF1aXogYmVhbnR3b29yZC4NCg0KS2xpayBvcCBKYSBvbSBkZSBxdWl6IGFmIHRlIHNsdWl0ZW4uIEtsaWsgb3AgTmVlIG9tIGRlIHF1aXogdm9vcnQgdGUgemV0dGVuLiIvPg0KCQk8dWl0ZXh0IG5hbWU9IklORk9STUFUSU9OX0gyNjRfRkxBU0hQTEFZRVIiIHZhbHVlPSJEZXplIHZpZGVvIHdvcmR0IG5pZXQgb25kZXJzdGV1bmQgZG9vciBkZSB2ZXJzaWUgdmFuIEZsYXNoIFBsYXllciBkaWUgbW9tZW50ZWVsIG9wIHV3IGNvbXB1dGVyIGlzIGdlw69uc3RhbGxlZXJkLiBLbGlrIGluIGRlIHZpZGVvIG9tIGRlIG5pZXV3c3RlIEZsYXNoIFBsYXllciB0ZSBkb3dubG9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aaWpwYW5lZWwgYWFuIGRlZWxuZW1lcnMgd2VlcmdldmVuIi8+DQoJCTx1aXRleHQgbmFtZT0iTVVURSIgdmFsdWU9IkRlbXBlbiIvPg0KCQk8dWl0ZXh0IG5hbWU9IkRPQ1dSQVBfVElUTEUiIHZhbHVlPSJQcmVzZW50ZXItYmVzdGFuZHNiaWpsYWdlIi8+DQoJCTx1aXRleHQgbmFtZT0iRE9DV1JBUF9NU0ciIHZhbHVlPSJPcHNsYWFuIGluIERlemUgY29tcHV0ZXIiLz4NCgkJPHVpdGV4dCBuYW1lPSJET0NXUkFQX1BST01QVCIgdmFsdWU9IktsaWsgb20gdGUgZG93bmxvYWRlbiIvPg0KCTwvbGFuZ3VhZ2U+DQoJPGxhbmd1YWdlIGlkPSJjbiI+DQoJCTwhLS0gZm9ybWF0IGZvciB1aWZvbnQgdmFsdWUgaXMgImZvbnQsc2l6ZSxpc2JvbGQsaXNpdGFsaWMsaXNzaGFkb3dlZCIgLS0+DQoJCTx1aWZvbnQgbmFtZT0iRk9OVF9RVUlaWklORyIgdmFsdWU9IuWui+S9ky0xODAzMCwxMCxmYWxzZSxmYWxzZSxmYWxzZSIvPg0KCQk8dWlmb250IG5hbWU9IkZPTlRfU0NSVUJTVEFUVVMiIHZhbHVlPSLlrovkvZMtMTgwMzAsMTAsdHJ1ZSxmYWxzZSx0cnVlIi8+DQoJCTx1aWZvbnQgbmFtZT0iRk9OVF9TQ1JVQlRJTUUiIHZhbHVlPSLlrovkvZMtMTgwMzAsMTAsZmFsc2UsZmFsc2UsdHJ1ZSIvPg0KCQk8dWlmb250IG5hbWU9IkZPTlRfRUxBUFNFRFRJTUUiIHZhbHVlPSLlrovkvZMtMTgwMzAsMTAsdHJ1ZSxmYWxzZSx0cnVlIi8+DQoJCTx1aWZvbnQgbmFtZT0iRk9OVF9VVElMU01FTlUiIHZhbHVlPSLlrovkvZMtMTgwMzAsMTAsdHJ1ZSxmYWxzZSxmYWxzZSIvPg0KCQk8dWlmb250IG5hbWU9IkZPTlRfVEFCUyIgdmFsdWU9IuWui+S9ky0xODAzMCwxNCx0cnVlLGZhbHNlLHRydWUiLz4NCgkJPHVpZm9udCBuYW1lPSJGT05UX1BSRVNFTlRBVElPTk5BTUUiIHZhbHVlPSLlrovkvZMtMTgwMzAsMTQsZmFsc2UsZmFsc2UsdHJ1ZSIvPg0KCQk8dWlmb250IG5hbWU9IkZPTlRfUFJFU0VOVEVSTkFNRSIgdmFsdWU9IuWui+S9ky0xODAzMCwxNCx0cnVlLGZhbHNlLHRydWUiLz4NCgkJPHVpZm9udCBuYW1lPSJGT05UX1BSRVNFTlRFUlRJVExFIiB2YWx1ZT0i5a6L5L2TLTE4MDMwLDEzLGZhbHNlLGZhbHNlLHRydWUiLz4NCgkJPHVpZm9udCBuYW1lPSJGT05UX0JJT0JUTiIgdmFsdWU9IuWui+S9ky0xODAzMCwxMCxmYWxzZSxmYWxzZSx0cnVlIi8+DQoJCTx1aWZvbnQgbmFtZT0iRk9OVF9OT1RFUyIgdmFsdWU9IuWui+S9ky0xODAzMCwxMixmYWxzZSxmYWxzZSxmYWxzZSIvPg0KCQk8dWlmb250IG5hbWU9IkZPTlRfT1VUTElORSIgdmFsdWU9IuWui+S9ky0xODAzMCwxMixmYWxzZSxmYWxzZSx0cnVlIi8+DQoJCTx1aWZvbnQgbmFtZT0iRk9OVF9TRUFSQ0giIHZhbHVlPSLlrovkvZMtMTgwMzAsMTIsZmFsc2UsZmFsc2UsdHJ1ZSIvPg0KCQk8dWlmb250IG5hbWU9IkZPTlRfVEhVTUIiIHZhbHVlPSLlrovkvZMtMTgwMzAsMTAsZmFsc2UsZmFsc2UsdHJ1ZSIvPg0KCQk8dWlmb250IG5hbWU9IkZPTlRfQklPV0lOIiB2YWx1ZT0i5a6L5L2TLTE4MDMwLDEyLGZhbHNlLGZhbHNlLGZhbHNlIi8+DQoJCTx1aWZvbnQgbmFtZT0iRk9OVF9MSVNUSEVBRElORyIgdmFsdWU9IuWui+S9ky0xODAzMCwxMCxmYWxzZSxmYWxzZSxmYWxzZSIvPg0KCQk8dWlmb250IG5hbWU9IkZPTlRfV0lOVElUTEUiIHZhbHVlPSLlrovkvZMtMTgwMzAsMTAsZmFsc2UsZmFsc2UsdHJ1ZSIvPg0KCQk8dWlmb250IG5hbWU9IkZPTlRfQVRUQUNITUVOVFMiIHZhbHVlPSLlrovkvZMtMTgwMzAsMTIsZmFsc2UsZmFsc2UsdHJ1ZSIvPg0KCQk8IS0tcXVpeiBwb2QgYW5kIG1lc3NhZ2UgYm94IHRleHQgZm9udHMtLT4NCgkJPHVpZm9udCBuYW1lPSJGT05UX01TR0JPWF9XSU5USVRMRSIgdmFsdWU9IuWui+S9ky0xODAzMCwxMix0cnVlLGZhbHNlLHRydWUiLz4NCgkJPHVpZm9udCBuYW1lPSJGT05UX01TR0JPWF9NU0ciIHZhbHVlPSLlrovkvZMtMTgwMzAsMTIsZmFsc2UsZmFsc2UsdHJ1ZSIvPg0KCQk8dWlmb250IG5hbWU9IkZPTlRfTVNHQk9YX09QVElPTlMiIHZhbHVlPSLlrovkvZMtMTgwMzAsMTAsdHJ1ZSxmYWxzZSx0cnVlIi8+DQoJCTx1aWZvbnQgbmFtZT0iRk9OVF9RVUlaUE9EX1FVSVpfVElUTEUiIHZhbHVlPSLlrovkvZMtMTgwMzAsMTIsdHJ1ZSxmYWxzZSx0cnVlIi8+DQoJCTx1aWZvbnQgbmFtZT0iRk9OVF9RVUlaUE9EX1FVSVpfQVRURU1QVCIgdmFsdWU9IuWui+S9ky0xODAzMCwxMCxmYWxzZSxmYWxzZSx0cnVlIi8+DQoJCTx1aWZvbnQgbmFtZT0iRk9OVF9RVUlaUE9EX1FVSVpfQVRURU1QVF9WQUxVRSIgdmFsdWU9IuWui+S9ky0xODAzMCwxMCx0cnVlLGZhbHNlLHRydWUiLz4NCgkJPHVpZm9udCBuYW1lPSJGT05UX1FVSVpQT0RfUVVFU1RJT05fU0NPUkUiIHZhbHVlPSLlrovkvZMtMTgwMzAsMTAsZmFsc2UsZmFsc2UsdHJ1ZSIvPg0KCQk8dWlmb250IG5hbWU9IkZPTlRfUVVJWlBPRF9RVUVTVElPTl9TQ09SRV9WQUxVRSIgdmFsdWU9IuWui+S9ky0xODAzMCwxMCx0cnVlLGZhbHNlLHRydWUiLz4NCgkJPHVpZm9udCBuYW1lPSJGT05UX1FVSVpQT0RfUVVFU1RJT05fQVRURU1QVCIgdmFsdWU9IuWui+S9ky0xODAzMCwxMCxmYWxzZSxmYWxzZSx0cnVlIi8+DQoJCTx1aWZvbnQgbmFtZT0iRk9OVF9RVUlaUE9EX1FVRVNUSU9OX0FUVEVNUFRfVkFMVUUiIHZhbHVlPSLlrovkvZMtMTgwMzAsMTAsdHJ1ZSxmYWxzZSx0cnVlIi8+DQoJCTx1aWZvbnQgbmFtZT0iRk9OVF9RVUlaUE9EX1FVRVNUSU9OX1RBRyIgdmFsdWU9IuWui+S9ky0xODAzMCwxMix0cnVlLGZhbHNlLHRydWUiLz4NCgkJPHVpZm9udCBuYW1lPSJGT05UX1FVSVpQT0RfUVVJWl9RVUVTVElPTl9DT1VOVCIgdmFsdWU9IuWui+S9ky0xODAzMCwxMCxmYWxzZSxmYWxzZSx0cnVlIi8+DQoJCTx1aWZvbnQgbmFtZT0iRk9OVF9RVUlaUE9EX1FVSVpfUVVFU1RJT05fQ09VTlRfVkFMVUUiIHZhbHVlPSLlrovkvZMtMTgwMzAsMTAsdHJ1ZSxmYWxzZSx0cnVlIi8+DQoJCTx1aWZvbnQgbmFtZT0iRk9OVF9RVUlaUE9EX1FVSVpfUVVFU1RJT05fQVRURU1QVEVEIiB2YWx1ZT0i5a6L5L2TLTE4MDMwLDEwLGZhbHNlLGZhbHNlLHRydWUiLz4NCgkJPHVpZm9udCBuYW1lPSJGT05UX1FVSVpQT0RfUVVJWl9RVUVTVElPTl9BVFRFTVBURURfVkFMVUUiIHZhbHVlPSLlrovkvZMtMTgwMzAsMTAsdHJ1ZSxmYWxzZSx0cnVlIi8+DQoJCTx1aWZvbnQgbmFtZT0iRk9OVF9RVUlaUE9EX1FVSVpfU0NPUkVfVEFHIiB2YWx1ZT0i5a6L5L2TLTE4MDMwLDEyLHRydWUsZmFsc2UsdHJ1ZSIvPg0KCQk8dWlmb250IG5hbWU9IkZPTlRfUVVJWlBPRF9RVUlaX1NDT1JFIiB2YWx1ZT0i5a6L5L2TLTE4MDMwLDEwLGZhbHNlLGZhbHNlLHRydWUiLz4NCgkJPHVpZm9udCBuYW1lPSJGT05UX1FVSVpQT0RfUVVJWl9TQ09SRV9WQUxVRSIgdmFsdWU9IuWui+S9ky0xODAzMCwxMCx0cnVlLGZhbHNlLHRydWUiLz4NCgkJPHVpZm9udCBuYW1lPSJGT05UX1FVSVpQT0RfUVVJWl9NQVhTQ09SRSIgdmFsdWU9IuWui+S9ky0xODAzMCwxMCxmYWxzZSxmYWxzZSx0cnVlIi8+DQoJCTx1aWZvbnQgbmFtZT0iRk9OVF9RVUlaUE9EX1FVSVpfTUFYU0NPUkVfVkFMVUUiIHZhbHVlPSLlrovkvZMtMTgwMzAsMTAsdHJ1ZSxmYWxzZSx0cnVlIi8+DQoJCTx1aWZvbnQgbmFtZT0iRk9OVF9RVUlaUE9EX1FVSVpfUEFTU1NDT1JFIiB2YWx1ZT0i5a6L5L2TLTE4MDMwLDEwLGZhbHNlLGZhbHNlLHRydWUiLz4NCgkJPHVpZm9udCBuYW1lPSJGT05UX1FVSVpQT0RfUVVJWl9QQVNTU0NPUkVfVkFMVUUiIHZhbHVlPSLlrovkvZMtMTgwMzAsMTAsdHJ1ZSxmYWxzZSx0cnVlIi8+DQoJCTwhLS0gdWl0ZXh0IC0tPg0KCQk8IS0tIHN1YnN0aXR1dGlvbjogJW4gPT0gc2xpZGUgbnVtYmVyIC0tPg0KCQk8dWl0ZXh0IG5hbWU9IlVOTkFNRURTTElERVRJVExFIiB2YWx1ZT0i5bm754Gv54mHICVuIi8+DQoJCTwhLS0gc3Vic3RpdHV0aW9uOiAlbiA9PSBzbGlkZSBudW1iZXIgLS0+DQoJCTwhLS0gc3Vic3RpdHV0aW9uOiAldCA9PSB0b3RhbCBzbGlkZSBjb3VudCAtLT4NCgkJPHVpdGV4dCBuYW1lPSJTQ1JVQkJBUlNUQVRVU19TTElERUlORk8iIHZhbHVlPSLlubvnga/niYcgJW4gLyAldCB8ICIvPg0KCQk8dWl0ZXh0IG5hbWU9IlNDUlVCQkFSU1RBVFVTX1NUT1BQRUQiIHZhbHVlPSLlt7LlgZzmraIiLz4NCgkJPHVpdGV4dCBuYW1lPSJTQ1JVQkJBUlNUQVRVU19QTEFZSU5HIiB2YWx1ZT0i5q2j5Zyo5pKt5pS+Ii8+DQoJCTx1aXRleHQgbmFtZT0iU0NSVUJCQVJTVEFUVVNfTk9BVURJTyIgdmFsdWU9IuaXoOmfs+mikSIvPg0KCQk8dWl0ZXh0IG5hbWU9IlNDUlVCQkFSU1RBVFVTX1ZJRFBMQVlJTkciIHZhbHVlPSLop4bpopHmkq3mlL4iLz4NCgkJPHVpdGV4dCBuYW1lPSJTQ1JVQkJBUlNUQVRVU19MT0FESU5HIiB2YWx1ZT0i5q2j5Zyo6L295YWlIi8+DQoJCTx1aXRleHQgbmFtZT0iU0NSVUJCQVJTVEFUVVNfQlVGRkVSSU5HIiB2YWx1ZT0i5q2j5Zyo6L+b6KGM57yT5Yay5aSE55CGIi8+DQoJCTx1aXRleHQgbmFtZT0iU0NSVUJCQVJTVEFUVVNfUVVFU1RJT04iIHZhbHVlPSLlm57nrZTpl67popgiLz4NCgkJPHVpdGV4dCBuYW1lPSJTQ1JVQkJBUlNUQVRVU19SRVZJRVdRVUlaIiB2YWx1ZT0i5q2j5Zyo5a6h6ZiF5rWL6aqMIi8+DQoJCTwhLS0gc3Vic3RpdHV0aW9uOiAlbSA9PSBtaW51dGVzIHJlbWFpbmluZyAtLT4NCgkJPCEtLSBzdWJzdGl0dXRpb246ICVzID09IHNlY29uZHMgcmVtYWluaW5nIC0tPg0KCQk8dWl0ZXh0IG5hbWU9IkVMQVBTRUQiIHZhbHVlPSLliankvZkgJW0g5YiG6ZKfICVzIOenkiIvPg0KCQk8dWl0ZXh0IG5hbWU9Ik5PVEZPVU5EIiB2YWx1ZT0i5pyq5om+5Yiw5Lu75L2V5YaF5a65Ii8+DQoJCTx1aXRleHQgbmFtZT0iQVRUQUNITUVOVFMiIHZhbHVlPSLpmYTku7YiLz4NCgkJPCEtLSBzdWJzdGl0dXRpb246ICVwID09IGN1cnJlbnQgc3BlYWtlcidzIHRpdGxlIC0tPg0KCQk8dWl0ZXh0IG5hbWU9IkJJT1dJTl9USVRMRSIgdmFsdWU9IuS4quS6uueugOS7izogJXAiLz4NCgkJPHVpdGV4dCBuYW1lPSJCSU9CVE5fVElUTEUiIHZhbHVlPSLkuKrkurrnroDku4siLz4NCgkJPHVpdGV4dCBuYW1lPSJESVZJREVSQlROX1RJVExFIiB2YWx1ZT0ifCIvPg0KCQk8dWl0ZXh0IG5hbWU9IkNPTlRBQ1RCVE5fVElUTEUiIHZhbHVlPSLogZTns7vmlrnlvI8iLz4NCgkJPHVpdGV4dCBuYW1lPSJUQUJfUVVJWiIgdmFsdWU9Iua1i+mqjCIvPg0KCQk8dWl0ZXh0IG5hbWU9IlRBQl9PVVRMSU5FIiB2YWx1ZT0i5aSn57qyIi8+DQoJCTx1aXRleHQgbmFtZT0iVEFCX1RIVU1CIiB2YWx1ZT0i57yp55Wl5Zu+Ii8+DQoJCTx1aXRleHQgbmFtZT0iVEFCX05PVEVTIiB2YWx1ZT0i5aSH5rOoIi8+DQoJCTx1aXRleHQgbmFtZT0iVEFCX1NFQVJDSCIgdmFsdWU9IuaQnOe0oiIvPg0KCQk8dWl0ZXh0IG5hbWU9IlNMSURFX0hFQURJTkciIHZhbHVlPSLlubvnga/niYfmoIfpopgiLz4NCgkJPHVpdGV4dCBuYW1lPSJEVVJBVElPTl9IRUFESU5HIiB2YWx1ZT0i5oyB57ut5pe26Ze0Ii8+DQoJCTx1aXRleHQgbmFtZT0iU0VBUkNIX0hFQURJTkciIHZhbHVlPSLmkJzntKLmlofmnKw6Ii8+DQoJCTx1aXRleHQgbmFtZT0iVEhVTUJfSEVBRElORyIgdmFsdWU9IuW5u+eBr+eJhyIvPg0KCQk8dWl0ZXh0IG5hbWU9IlRIVU1CX0lORk8iIHZhbHVlPSLlubvnga/niYfmoIfpopgv5oyB57ut5pe26Ze0Ii8+DQoJCTx1aXRleHQgbmFtZT0iQVRUQUNITkFNRV9IRUFESU5HIiB2YWx1ZT0i5paH5Lu25ZCNIi8+DQoJCTx1aXRleHQgbmFtZT0iQVRUQUNIU0laRV9IRUFESU5HIiB2YWx1ZT0i5aSn5bCPIi8+DQoJCTx1aXRleHQgbmFtZT0iU0xJREVfTk9URVMiIHZhbHVlPSLlubvnga/niYflpIfms6giLz4NCgkJPHVpdGV4dCBuYW1lPSJDT1VSU0VfU1RBVFVTIiB2YWx1ZT0iTW9kdWxlIFN0YXR1cyIvPg0KCQk8dWl0ZXh0IG5hbWU9IlBBU1NFRF9TVFJJTkciIHZhbHVlPSJQYXNzZWQiLz4NCgkJPHVpdGV4dCBuYW1lPSJGQUlMRURfU1RSSU5HIiB2YWx1ZT0iRmFpbGVk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DQoNCu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JPGxhbmd1YWdlIGlkPSJ0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TbGF5dCAlbiIvPg0KCQk8IS0tIHN1YnN0aXR1dGlvbjogJW4gPT0gc2xpZGUgbnVtYmVyIC0tPg0KCQk8IS0tIHN1YnN0aXR1dGlvbjogJXQgPT0gdG90YWwgc2xpZGUgY291bnQgLS0+DQoJCTx1aXRleHQgbmFtZT0iU0NSVUJCQVJTVEFUVVNfU0xJREVJTkZPIiB2YWx1ZT0iU2xheXQgJW4gLyAldCB8ICIvPg0KCQk8dWl0ZXh0IG5hbWU9IlNDUlVCQkFSU1RBVFVTX1NUT1BQRUQiIHZhbHVlPSJEdXJkdXJ1bGR1Ii8+DQoJCTx1aXRleHQgbmFtZT0iU0NSVUJCQVJTVEFUVVNfUExBWUlORyIgdmFsdWU9Ik95bmF0xLFsxLF5b3IiLz4NCgkJPHVpdGV4dCBuYW1lPSJTQ1JVQkJBUlNUQVRVU19OT0FVRElPIiB2YWx1ZT0iU2VzIFlvayIvPg0KCQk8dWl0ZXh0IG5hbWU9IlNDUlVCQkFSU1RBVFVTX1ZJRFBMQVlJTkciIHZhbHVlPSJWaWRlbyBPeW5hdMSxbMSxeW9yIi8+DQoJCTx1aXRleHQgbmFtZT0iU0NSVUJCQVJTVEFUVVNfTE9BRElORyIgdmFsdWU9IlnDvGtsZW5peW9yIi8+DQoJCTx1aXRleHQgbmFtZT0iU0NSVUJCQVJTVEFUVVNfQlVGRkVSSU5HIiB2YWx1ZT0iQXJhYmVsbGXEn2UgQWzEsW7EsXlvciIvPg0KCQk8dWl0ZXh0IG5hbWU9IlNDUlVCQkFSU1RBVFVTX1FVRVNUSU9OIiB2YWx1ZT0iU29ydXl1IFlhbsSxdGxhIi8+DQoJCTx1aXRleHQgbmFtZT0iU0NSVUJCQVJTVEFUVVNfUkVWSUVXUVVJWiIgdmFsdWU9IlPEsW5hdiDEsG5jZWxlbml5b3IiLz4NCgkJPCEtLSBzdWJzdGl0dXRpb246ICVtID09IG1pbnV0ZXMgcmVtYWluaW5nIC0tPg0KCQk8IS0tIHN1YnN0aXR1dGlvbjogJXMgPT0gc2Vjb25kcyByZW1haW5pbmcgLS0+DQoJCTx1aXRleHQgbmFtZT0iRUxBUFNFRCIgdmFsdWU9IiVtIERha2lrYSAlcyBTYW5peWUgS2FsZMSxIi8+DQoJCTx1aXRleHQgbmFtZT0iTk9URk9VTkQiIHZhbHVlPSJIZXJoYW5naSBCaXIgxZ5leSBCdWx1bm1hZMSxIi8+DQoJCTx1aXRleHQgbmFtZT0iQVRUQUNITUVOVFMiIHZhbHVlPSJFa2xlci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sSwcnRpYmF0Ii8+DQoJCTx1aXRleHQgbmFtZT0iVEFCX1FVSVoiIHZhbHVlPSJTxLFuYXYiLz4NCgkJPHVpdGV4dCBuYW1lPSJUQUJfT1VUTElORSIgdmFsdWU9IkFuYSBIYXQiLz4NCgkJPHVpdGV4dCBuYW1lPSJUQUJfVEhVTUIiIHZhbHVlPSJSZXNpbSIvPg0KCQk8dWl0ZXh0IG5hbWU9IlRBQl9OT1RFUyIgdmFsdWU9Ik5vdGxhciIvPg0KCQk8dWl0ZXh0IG5hbWU9IlRBQl9TRUFSQ0giIHZhbHVlPSJBcmEiLz4NCgkJPHVpdGV4dCBuYW1lPSJTTElERV9IRUFESU5HIiB2YWx1ZT0iU2xheXQgQmHFn2zEscSfxLEiLz4NCgkJPHVpdGV4dCBuYW1lPSJEVVJBVElPTl9IRUFESU5HIiB2YWx1ZT0iU8O8cmUiLz4NCgkJPHVpdGV4dCBuYW1lPSJTRUFSQ0hfSEVBRElORyIgdmFsdWU9Ik1ldG5pIGFyYToiLz4NCgkJPHVpdGV4dCBuYW1lPSJUSFVNQl9IRUFESU5HIiB2YWx1ZT0iU2xheXQiLz4NCgkJPHVpdGV4dCBuYW1lPSJUSFVNQl9JTkZPIiB2YWx1ZT0iU2xheXQgQmHFn2zEscSfxLEvU8O8cmVzaSIvPg0KCQk8dWl0ZXh0IG5hbWU9IkFUVEFDSE5BTUVfSEVBRElORyIgdmFsdWU9IkRvc3lhIEFkxLEiLz4NCgkJPHVpdGV4dCBuYW1lPSJBVFRBQ0hTSVpFX0hFQURJTkciIHZhbHVlPSJCb3l1dCIvPg0KCQk8dWl0ZXh0IG5hbWU9IlNMSURFX05PVEVTIiB2YWx1ZT0iU2xheXQgTm90bGFyxLEiLz4NCgkJPHVpdGV4dCBuYW1lPSJDT1VSU0VfU1RBVFVTIiB2YWx1ZT0iTW9kdWxlIFN0YXR1cyIvPg0KCQk8dWl0ZXh0IG5hbWU9IlBBU1NFRF9TVFJJTkciIHZhbHVlPSJQYXNzZWQiLz4NCgkJPHVpdGV4dCBuYW1lPSJGQUlMRURfU1RSSU5HIiB2YWx1ZT0iRmFpbGVkIi8+DQoJCTwhLS1xdWl6IHBvZCBhbmQgbWVzc2FnZSBib3ggdGV4dHMtLT4NCgkJPHVpdGV4dCBuYW1lPSJRVUlaUE9EX1FVSVpfQVRURU1QVCIgdmFsdWU9IlPEsW5hdiBEZW5lbWVzaToiLz4NCgkJPHVpdGV4dCBuYW1lPSJRVUlaUE9EX1FVSVpfQVRURU1QVF9WQUxVRSIgdmFsdWU9IiVuLyV0Ii8+DQoJCTx1aXRleHQgbmFtZT0iUVVJWlBPRF9RVUlaX1NDT1JFIiB2YWx1ZT0iUHVhbjoiLz4NCgkJPHVpdGV4dCBuYW1lPSJRVUlaUE9EX1FVSVpfUEFTU1NDT1JFIiB2YWx1ZT0iR2XDp21lIFB1YW7EsToiLz4NCgkJPHVpdGV4dCBuYW1lPSJRVUlaUE9EX1FVSVpfTUFYU0NPUkUiIHZhbHVlPSJNYWtzaW11bSBQdWFuOiIvPg0KCQk8dWl0ZXh0IG5hbWU9IlFVSVpQT0RfUVVFU0FUTVBUX1NUUiIgdmFsdWU9IkRlbmVtZTogJW4vJXQiLz4NCgkJPHVpdGV4dCBuYW1lPSJRVUlaUE9EX1FVRVNUWVBFX1NUUiIgdmFsdWU9IlTDvHI6ICVzIi8+DQoJCTx1aXRleHQgbmFtZT0iUVVJWlBPRF9RVUVTVFlQRV9HUkQiIHZhbHVlPSJCYXNhbWFrbMSxIi8+DQoJCTx1aXRleHQgbmFtZT0iUVVJWlBPRF9RVUVTVFlQRV9TVlkiIHZhbHVlPSJBbmtldCIvPg0KCQk8dWl0ZXh0IG5hbWU9IlFVSVpQT0RfUVVJWkFUTVBUX0lORiIgdmFsdWU9IlPEsW7EsXJzxLF6Ii8+DQoJCTx1aXRleHQgbmFtZT0iUVVJWlBPRF9RVUVTQVRNUFRfSU5GIiB2YWx1ZT0iU8SxbsSxcnPEsXoiLz4NCgkJPHVpdGV4dCBuYW1lPSJXQVJOSU5HTVNHX1lFU1NUUklORyIgdmFsdWU9IkV2ZXQiLz4NCgkJPHVpdGV4dCBuYW1lPSJXQVJOSU5HTVNHX05PU1RSSU5HIiB2YWx1ZT0iSGF5xLFyIi8+DQoJCTx1aXRleHQgbmFtZT0iV0FSTklOR01TR19USVRMRVNUUklORyIgdmFsdWU9IlPEsW5hdiBHZXppbm1lIFV5YXLEsXPEsSIvPg0KCQk8dWl0ZXh0IG5hbWU9IldBUk5JTkdNU0dfTVNHU1RSSU5HIiB2YWx1ZT0iQnUgU8SxbmF2ZGEgZGVuZW5tZW1pxZ8gc29ydWxhciB2YXIuDQoNCkV2ZXQgc2XDp2VuZcSfaW5pIHTEsWtsYXTEsXJzYW7EsXogU8SxbmF2ZGFuIMOnxLFrYWNha3PEsW7EsXouIFPEsW5hdmEgZGV2YW0gZXRtZWsgacOnaW4gSGF5xLFyIHNlw6dlbmXEn2luaSB0xLFrbGF0xLFuLiIvPg0KCQk8dWl0ZXh0IG5hbWU9IklORk9STUFUSU9OX0gyNjRfRkxBU0hQTEFZRVIiIHZhbHVlPSJCaWxnaXNheWFyxLFuxLF6YSB5w7xrbMO8IG9sYW4gZ2XDp2VybGkgRmxhc2ggUGxheWVyIHPDvHLDvG3DvCBidSB2aWRlb3l1IGRlc3Rla2xlbWl5b3IuIEVuIHNvbiBGbGFzaCBQbGF5ZXIgc8O8csO8bcO8bsO8IGluZGlybWVrIGnDp2luIHZpZGVvIGFsYW7EsW7EsSB0xLFrbGF0xLF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LYXTEsWzEsW1jxLFsYXJhIGtlbmFyIMOndWJ1xJ91bnUgZ8O2c3RlciIvPg0KCQk8dWl0ZXh0IG5hbWU9Ik1VVEUiIHZhbHVlPSJTZXNzaXoiLz4NCgkJPHVpdGV4dCBuYW1lPSJET0NXUkFQX1RJVExFIiB2YWx1ZT0iUHJlc2VudGVyIERvc3lhIEVraSIvPg0KCQk8dWl0ZXh0IG5hbWU9IkRPQ1dSQVBfTVNHIiB2YWx1ZT0iQmlsZ2lzYXlhcsSxbWEgS2F5ZGV0Ii8+DQoJCTx1aXRleHQgbmFtZT0iRE9DV1JBUF9QUk9NUFQiIHZhbHVlPSLEsG5kaXJtZWsgacOnaW4gVMSxa2xhdMSxbiIvPg0KCTwvbGFuZ3VhZ2U+DQoJPGxhbmd1YWdlIGlkPSJydS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QodC70LDQudC0ICVuIi8+DQoJCTwhLS0gc3Vic3RpdHV0aW9uOiAlbiA9PSBzbGlkZSBudW1iZXIgLS0+DQoJCTwhLS0gc3Vic3RpdHV0aW9uOiAldCA9PSB0b3RhbCBzbGlkZSBjb3VudCAtLT4NCgkJPHVpdGV4dCBuYW1lPSJTQ1JVQkJBUlNUQVRVU19TTElERUlORk8iIHZhbHVlPSLQodC70LDQudC0ICVuIC8gJXQgfCAiLz4NCgkJPHVpdGV4dCBuYW1lPSJTQ1JVQkJBUlNUQVRVU19TVE9QUEVEIiB2YWx1ZT0i0J7RgdGC0LDQvdC+0LLQu9C10L3QviIvPg0KCQk8dWl0ZXh0IG5hbWU9IlNDUlVCQkFSU1RBVFVTX1BMQVlJTkciIHZhbHVlPSLQktC+0YHQv9GA0L7QuNC30LLQtdC00LXQvdC40LUiLz4NCgkJPHVpdGV4dCBuYW1lPSJTQ1JVQkJBUlNUQVRVU19OT0FVRElPIiB2YWx1ZT0i0J3QtdGCINCw0YPQtNC40L4iLz4NCgkJPHVpdGV4dCBuYW1lPSJTQ1JVQkJBUlNUQVRVU19WSURQTEFZSU5HIiB2YWx1ZT0i0JLQvtGB0L/RgNC+0LjQt9Cy0LXQtNC10L3QuNC1INCy0LjQtNC10L4iLz4NCgkJPHVpdGV4dCBuYW1lPSJTQ1JVQkJBUlNUQVRVU19MT0FESU5HIiB2YWx1ZT0i0JfQsNCz0YDRg9C30LrQsCIvPg0KCQk8dWl0ZXh0IG5hbWU9IlNDUlVCQkFSU1RBVFVTX0JVRkZFUklORyIgdmFsdWU9ItCR0YPRhNC10YDQuNC30LDRhtC40Y8iLz4NCgkJPHVpdGV4dCBuYW1lPSJTQ1JVQkJBUlNUQVRVU19RVUVTVElPTiIgdmFsdWU9ItCe0YLQstC10YIg0L3QsCDQstC+0L/RgNC+0YEiLz4NCgkJPHVpdGV4dCBuYW1lPSJTQ1JVQkJBUlNUQVRVU19SRVZJRVdRVUlaIiB2YWx1ZT0i0J7QsdC30L7RgCDQvtC/0YDQvtGB0LAiLz4NCgkJPCEtLSBzdWJzdGl0dXRpb246ICVtID09IG1pbnV0ZXMgcmVtYWluaW5nIC0tPg0KCQk8IS0tIHN1YnN0aXR1dGlvbjogJXMgPT0gc2Vjb25kcyByZW1haW5pbmcgLS0+DQoJCTx1aXRleHQgbmFtZT0iRUxBUFNFRCIgdmFsdWU9ItCe0YHRgtCw0LvQvtGB0YwgJW0g0LzQuNC9LiAlcyDRgSIvPg0KCQk8dWl0ZXh0IG5hbWU9Ik5PVEZPVU5EIiB2YWx1ZT0i0J3QuNGH0LXQs9C+INC90LUg0L3QsNC50LTQtdC90L4iLz4NCgkJPHVpdGV4dCBuYW1lPSJBVFRBQ0hNRU5UUyIgdmFsdWU9ItCS0LvQvtC20LXQvdC40Y8iLz4NCgkJPCEtLSBzdWJzdGl0dXRpb246ICVwID09IGN1cnJlbnQgc3BlYWtlcidzIHRpdGxlIC0tPg0KCQk8dWl0ZXh0IG5hbWU9IkJJT1dJTl9USVRMRSIgdmFsdWU9ItCR0LjQvtCz0YDQsNGE0LjRjzogJXAiLz4NCgkJPHVpdGV4dCBuYW1lPSJCSU9CVE5fVElUTEUiIHZhbHVlPSLQkdC40L7Qs9GA0LDRhNC40Y8iLz4NCgkJPHVpdGV4dCBuYW1lPSJESVZJREVSQlROX1RJVExFIiB2YWx1ZT0ifCIvPg0KCQk8dWl0ZXh0IG5hbWU9IkNPTlRBQ1RCVE5fVElUTEUiIHZhbHVlPSLQmtC+0L3RgtCw0LrRgiIvPg0KCQk8dWl0ZXh0IG5hbWU9IlRBQl9RVUlaIiB2YWx1ZT0i0J7Qv9GA0L7RgSIvPg0KCQk8dWl0ZXh0IG5hbWU9IlRBQl9PVVRMSU5FIiB2YWx1ZT0i0KHRhdC10LzQsCIvPg0KCQk8dWl0ZXh0IG5hbWU9IlRBQl9USFVNQiIgdmFsdWU9ItCR0LXQs9GD0L3QvtC6Ii8+DQoJCTx1aXRleHQgbmFtZT0iVEFCX05PVEVTIiB2YWx1ZT0i0JfQsNC80LXRgtC60LgiLz4NCgkJPHVpdGV4dCBuYW1lPSJUQUJfU0VBUkNIIiB2YWx1ZT0i0J/QvtC40YHQuiIvPg0KCQk8dWl0ZXh0IG5hbWU9IlNMSURFX0hFQURJTkciIHZhbHVlPSLQl9Cw0LPQvtC70L7QstC+0Log0YHQu9Cw0LnQtNCwIi8+DQoJCTx1aXRleHQgbmFtZT0iRFVSQVRJT05fSEVBRElORyIgdmFsdWU9ItCU0LvQuNGCLdGB0YLRjCIvPg0KCQk8dWl0ZXh0IG5hbWU9IlNFQVJDSF9IRUFESU5HIiB2YWx1ZT0i0J/QvtC40YHQuiDRgtC10LrRgdGC0LA6Ii8+DQoJCTx1aXRleHQgbmFtZT0iVEhVTUJfSEVBRElORyIgdmFsdWU9ItCh0LvQsNC50LQiLz4NCgkJPHVpdGV4dCBuYW1lPSJUSFVNQl9JTkZPIiB2YWx1ZT0i0J3QsNC30LLQsNC90LjQtS/QtNC70LjRgi3QvdC+0YHRgtGMIi8+DQoJCTx1aXRleHQgbmFtZT0iQVRUQUNITkFNRV9IRUFESU5HIiB2YWx1ZT0i0JjQvNGPINGE0LDQudC70LAiLz4NCgkJPHVpdGV4dCBuYW1lPSJBVFRBQ0hTSVpFX0hFQURJTkciIHZhbHVlPSLQoNCw0LfQvNC10YAiLz4NCgkJPHVpdGV4dCBuYW1lPSJTTElERV9OT1RFUyIgdmFsdWU9ItCX0LDQvNC10YLQutC4INC6INGB0LvQsNC50LTRgyIvPg0KCQk8dWl0ZXh0IG5hbWU9IkNPVVJTRV9TVEFUVVMiIHZhbHVlPSJNb2R1bGUgU3RhdHVzIi8+DQoJCTx1aXRleHQgbmFtZT0iUEFTU0VEX1NUUklORyIgdmFsdWU9IlBhc3NlZCIvPg0KCQk8dWl0ZXh0IG5hbWU9IkZBSUxFRF9TVFJJTkciIHZhbHVlPSJGYWlsZWQiLz4NCgkJPCEtLXF1aXogcG9kIGFuZCBtZXNzYWdlIGJveCB0ZXh0cy0tPg0KCQk8dWl0ZXh0IG5hbWU9IlFVSVpQT0RfUVVJWl9BVFRFTVBUIiB2YWx1ZT0i0J/QvtC/0YvRgtC60LAg0L/RgNC+0LnRgtC4INC+0L/RgNC+0YE6Ii8+DQoJCTx1aXRleHQgbmFtZT0iUVVJWlBPRF9RVUlaX0FUVEVNUFRfVkFMVUUiIHZhbHVlPSIlbiDQuNC3ICV0Ii8+DQoJCTx1aXRleHQgbmFtZT0iUVVJWlBPRF9RVUlaX1NDT1JFIiB2YWx1ZT0i0J3QsNCx0YDQsNC90L4g0LHQsNC70LvQvtCyOiIvPg0KCQk8dWl0ZXh0IG5hbWU9IlFVSVpQT0RfUVVJWl9QQVNTU0NPUkUiIHZhbHVlPSLQn9GA0L7RhdC+0LTQvdC+0Lkg0YDQtdC30YPQu9GM0YLQsNGCOiIvPg0KCQk8dWl0ZXh0IG5hbWU9IlFVSVpQT0RfUVVJWl9NQVhTQ09SRSIgdmFsdWU9ItCc0LDQutGB0LjQvNCw0LvRjNC90YvQuSDRgNC10LfRg9C70YzRgtCw0YI6Ii8+DQoJCTx1aXRleHQgbmFtZT0iUVVJWlBPRF9RVUVTQVRNUFRfU1RSIiB2YWx1ZT0i0J/QvtC/0YvRgtC60LA6ICVuINC40LcgJXQiLz4NCgkJPHVpdGV4dCBuYW1lPSJRVUlaUE9EX1FVRVNUWVBFX1NUUiIgdmFsdWU9ItCi0LjQvzogJXMiLz4NCgkJPHVpdGV4dCBuYW1lPSJRVUlaUE9EX1FVRVNUWVBFX0dSRCIgdmFsdWU9ItChINC+0YbQtdC90LrQvtC5Ii8+DQoJCTx1aXRleHQgbmFtZT0iUVVJWlBPRF9RVUVTVFlQRV9TVlkiIHZhbHVlPSLQntCx0LfQvtGAIi8+DQoJCTx1aXRleHQgbmFtZT0iUVVJWlBPRF9RVUlaQVRNUFRfSU5GIiB2YWx1ZT0i0JHQvtC70YzRiNC+0LUg0YfQuNGB0LvQviIvPg0KCQk8dWl0ZXh0IG5hbWU9IlFVSVpQT0RfUVVFU0FUTVBUX0lORiIgdmFsdWU9ItCR0L7Qu9GM0YjQvtC1INGH0LjRgdC70L4iLz4NCgkJPHVpdGV4dCBuYW1lPSJXQVJOSU5HTVNHX1lFU1NUUklORyIgdmFsdWU9ItCU0LAiLz4NCgkJPHVpdGV4dCBuYW1lPSJXQVJOSU5HTVNHX05PU1RSSU5HIiB2YWx1ZT0i0J3QtdGCIi8+DQoJCTx1aXRleHQgbmFtZT0iV0FSTklOR01TR19USVRMRVNUUklORyIgdmFsdWU9ItCf0YDQtdC00YPQv9GA0LXQttC00LXQvdC40LUg0L4g0L3QsNCy0LjQs9Cw0YbQuNC4INCyINC+0L/RgNC+0YHQtSIvPg0KCQk8dWl0ZXh0IG5hbWU9IldBUk5JTkdNU0dfTVNHU1RSSU5HIiB2YWx1ZT0i0JIg0L7Qv9GA0L7RgdC1INC+0YHRgtCw0LvQuNGB0Ywg0L3QtdC+0YLQstC10YfQtdC90L3Ri9C1INCy0L7Qv9GA0L7RgdGLLtCd0LDQttCw0YLQuNC1INC60L3QvtC/0LrQuCAmcXVvdDvQlNCwJnF1b3Q7INC/0YDQuNCy0LXQtNC10YIg0Log0LfQsNC60YDRi9GC0LjRjiDQvtC/0YDQvtGB0LAuINCd0LDQttCw0YLQuNC1INC60L3QvtC/0LrQuCAmcXVvdDvQndC10YImcXVvdDsg0L/RgNC+0LTQvtC70LbQuNGCINC+0L/RgNC+0YEuIi8+DQoJCTx1aXRleHQgbmFtZT0iSU5GT1JNQVRJT05fSDI2NF9GTEFTSFBMQVlFUiIgdmFsdWU9ItCi0LXQutGD0YnQsNGPINCy0LXRgNGB0LjRjyDQv9GA0L7QuNCz0YDRi9Cy0LDRgtC10LvRjyBGbGFzaCBQbGF5ZXIsINGD0YHRgtCw0L3QvtCy0LvQtdC90L3QsNGPINC90LAg0Y3RgtC+0Lwg0LrQvtC80L/RjNGO0YLQtdGA0LUsINC90LUg0L/QvtC00LTQtdGA0LbQuNCy0LDQtdGCINGN0YLQviDQstC40LTQtdC+LiDQqdC10LvQutC90LjRgtC1INCyINC+0LHQu9Cw0YHRgtC4INCy0LjQtNC10L4sINGH0YLQvtCx0Ysg0LfQsNCz0YDRg9C30LjRgtGMINC/0L7RgdC70LXQtNC90Y7RjiDQstC10YDRgdC40Y4g0L/RgNC+0LjQs9GA0YvQstCw0YLQtdC70Y8gRmxhc2ggUGxheWVy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Qn9C+0LrQsNC30YvQstCw0YLRjCDQstGA0LXQt9C60YMg0YPRh9Cw0YHRgtC90LjQutCw0LwiLz4NCgkJPHVpdGV4dCBuYW1lPSJNVVRFIiB2YWx1ZT0i0J7RgtC60LvRjtGH0LjRgtGMINC30LLRg9C6Ii8+DQoJCTx1aXRleHQgbmFtZT0iRE9DV1JBUF9USVRMRSIgdmFsdWU9ItCS0LvQvtC20LXQvdC40LUg0LIg0YTQsNC50LsgQWRvYmUgUHJlc2VudGVyIi8+DQoJCTx1aXRleHQgbmFtZT0iRE9DV1JBUF9NU0ciIHZhbHVlPSLQodC+0YXRgNCw0L3QuNGC0Ywg0LIg0L/QsNC/0LrRgyAmcXVvdDvQnNC+0Lkg0LrQvtC80L/RjNGO0YLQtdGAJnF1b3Q7Ii8+DQoJCTx1aXRleHQgbmFtZT0iRE9DV1JBUF9QUk9NUFQiIHZhbHVlPSLQqdC10LvQutC90YPRgtGMINC00LvRjyDQt9Cw0LPRgNGD0LfQutC4Ii8+DQoJPC9sYW5ndWFnZT4NCjwvY29uZmlndXJhdGlvbj4NCiAg"/>
  <p:tag name="MMPROD_UIDATA" val="&lt;database version=&quot;10.0&quot;&gt;&lt;object type=&quot;1&quot; unique_id=&quot;10001&quot;&gt;&lt;property id=&quot;20141&quot; value=&quot;PPT_Template_SFSD_Branding&quot;/&gt;&lt;property id=&quot;20144&quot; value=&quot;1&quot;/&gt;&lt;property id=&quot;20146&quot; value=&quot;0&quot;/&gt;&lt;property id=&quot;20147&quot; value=&quot;0&quot;/&gt;&lt;property id=&quot;20148&quot; value=&quot;5&quot;/&gt;&lt;property id=&quot;20184&quot; value=&quot;7&quot;/&gt;&lt;property id=&quot;20193&quot; value=&quot;-1&quot;/&gt;&lt;property id=&quot;20221&quot; value=&quot;C:\Users\ca2333\Pictures\&quot;/&gt;&lt;property id=&quot;20600&quot; value=&quot;1&quot;/&gt;&lt;property id=&quot;20700&quot; value=&quot;0&quot;/&gt;&lt;object type=&quot;8&quot; unique_id=&quot;10002&quot;&gt;&lt;/object&gt;&lt;object type=&quot;2&quot; unique_id=&quot;10003&quot;&gt;&lt;object type=&quot;3&quot; unique_id=&quot;10004&quot;&gt;&lt;property id=&quot;20148&quot; value=&quot;5&quot;/&gt;&lt;property id=&quot;20300&quot; value=&quot;Slide 1 - &amp;quot;Fundamentals of  Governmental Accounting and the BARS Chart of Accounts &amp;quot;&quot;/&gt;&lt;property id=&quot;20307&quot; value=&quot;256&quot;/&gt;&lt;/object&gt;&lt;object type=&quot;3&quot; unique_id=&quot;10026&quot;&gt;&lt;property id=&quot;20148&quot; value=&quot;5&quot;/&gt;&lt;property id=&quot;20300&quot; value=&quot;Slide 2 - &amp;quot;Topics covered:&amp;quot;&quot;/&gt;&lt;property id=&quot;20307&quot; value=&quot;257&quot;/&gt;&lt;/object&gt;&lt;object type=&quot;3&quot; unique_id=&quot;10963&quot;&gt;&lt;property id=&quot;20148&quot; value=&quot;5&quot;/&gt;&lt;property id=&quot;20300&quot; value=&quot;Slide 3 - &amp;quot;Department of Administration’s Role&amp;quot;&quot;/&gt;&lt;property id=&quot;20307&quot; value=&quot;261&quot;/&gt;&lt;/object&gt;&lt;object type=&quot;3&quot; unique_id=&quot;10964&quot;&gt;&lt;property id=&quot;20148&quot; value=&quot;5&quot;/&gt;&lt;property id=&quot;20300&quot; value=&quot;Slide 7 - &amp;quot;Department of Administration’s Role&amp;quot;&quot;/&gt;&lt;property id=&quot;20307&quot; value=&quot;262&quot;/&gt;&lt;/object&gt;&lt;object type=&quot;3&quot; unique_id=&quot;10965&quot;&gt;&lt;property id=&quot;20148&quot; value=&quot;5&quot;/&gt;&lt;property id=&quot;20300&quot; value=&quot;Slide 8 - &amp;quot;Basics of Fund Accounting&amp;quot;&quot;/&gt;&lt;property id=&quot;20307&quot; value=&quot;263&quot;/&gt;&lt;/object&gt;&lt;object type=&quot;3&quot; unique_id=&quot;10966&quot;&gt;&lt;property id=&quot;20148&quot; value=&quot;5&quot;/&gt;&lt;property id=&quot;20300&quot; value=&quot;Slide 9 - &amp;quot;The Basics of Fund Accounting&amp;quot;&quot;/&gt;&lt;property id=&quot;20307&quot; value=&quot;264&quot;/&gt;&lt;/object&gt;&lt;object type=&quot;3&quot; unique_id=&quot;10967&quot;&gt;&lt;property id=&quot;20148&quot; value=&quot;5&quot;/&gt;&lt;property id=&quot;20300&quot; value=&quot;Slide 10 - &amp;quot;The Local Government Services Bureau Website&amp;quot;&quot;/&gt;&lt;property id=&quot;20307&quot; value=&quot;265&quot;/&gt;&lt;/object&gt;&lt;object type=&quot;3&quot; unique_id=&quot;10969&quot;&gt;&lt;property id=&quot;20148&quot; value=&quot;5&quot;/&gt;&lt;property id=&quot;20300&quot; value=&quot;Slide 61 - &amp;quot;Terminology Changes&amp;quot;&quot;/&gt;&lt;property id=&quot;20307&quot; value=&quot;267&quot;/&gt;&lt;/object&gt;&lt;object type=&quot;3&quot; unique_id=&quot;10970&quot;&gt;&lt;property id=&quot;20148&quot; value=&quot;5&quot;/&gt;&lt;property id=&quot;20300&quot; value=&quot;Slide 11 - &amp;quot;Fund Accounting&amp;quot;&quot;/&gt;&lt;property id=&quot;20307&quot; value=&quot;268&quot;/&gt;&lt;/object&gt;&lt;object type=&quot;3&quot; unique_id=&quot;10971&quot;&gt;&lt;property id=&quot;20148&quot; value=&quot;5&quot;/&gt;&lt;property id=&quot;20300&quot; value=&quot;Slide 12 - &amp;quot;Types of Funds&amp;quot;&quot;/&gt;&lt;property id=&quot;20307&quot; value=&quot;269&quot;/&gt;&lt;/object&gt;&lt;object type=&quot;3&quot; unique_id=&quot;10972&quot;&gt;&lt;property id=&quot;20148&quot; value=&quot;5&quot;/&gt;&lt;property id=&quot;20300&quot; value=&quot;Slide 13 - &amp;quot;Types of Funds&amp;quot;&quot;/&gt;&lt;property id=&quot;20307&quot; value=&quot;270&quot;/&gt;&lt;/object&gt;&lt;object type=&quot;3&quot; unique_id=&quot;10973&quot;&gt;&lt;property id=&quot;20148&quot; value=&quot;5&quot;/&gt;&lt;property id=&quot;20300&quot; value=&quot;Slide 14 - &amp;quot;Types of Funds&amp;quot;&quot;/&gt;&lt;property id=&quot;20307&quot; value=&quot;271&quot;/&gt;&lt;/object&gt;&lt;object type=&quot;3&quot; unique_id=&quot;10974&quot;&gt;&lt;property id=&quot;20148&quot; value=&quot;5&quot;/&gt;&lt;property id=&quot;20300&quot; value=&quot;Slide 15 - &amp;quot;Types of Funds&amp;quot;&quot;/&gt;&lt;property id=&quot;20307&quot; value=&quot;272&quot;/&gt;&lt;/object&gt;&lt;object type=&quot;3&quot; unique_id=&quot;10975&quot;&gt;&lt;property id=&quot;20148&quot; value=&quot;5&quot;/&gt;&lt;property id=&quot;20300&quot; value=&quot;Slide 16 - &amp;quot;Governmental Fund Balances&amp;quot;&quot;/&gt;&lt;property id=&quot;20307&quot; value=&quot;273&quot;/&gt;&lt;/object&gt;&lt;object type=&quot;3&quot; unique_id=&quot;10976&quot;&gt;&lt;property id=&quot;20148&quot; value=&quot;5&quot;/&gt;&lt;property id=&quot;20300&quot; value=&quot;Slide 18 - &amp;quot;Measurement Focus &amp;amp; Basis of Accounting&amp;quot;&quot;/&gt;&lt;property id=&quot;20307&quot; value=&quot;274&quot;/&gt;&lt;/object&gt;&lt;object type=&quot;3&quot; unique_id=&quot;10977&quot;&gt;&lt;property id=&quot;20148&quot; value=&quot;5&quot;/&gt;&lt;property id=&quot;20300&quot; value=&quot;Slide 22 - &amp;quot;Measurement Focus: Reporting Long-term Liabilities &amp;quot;&quot;/&gt;&lt;property id=&quot;20307&quot; value=&quot;275&quot;/&gt;&lt;/object&gt;&lt;object type=&quot;3&quot; unique_id=&quot;10978&quot;&gt;&lt;property id=&quot;20148&quot; value=&quot;5&quot;/&gt;&lt;property id=&quot;20300&quot; value=&quot;Slide 23 - &amp;quot;Measurement Focus: Reporting Capital Assets&amp;quot;&quot;/&gt;&lt;property id=&quot;20307&quot; value=&quot;276&quot;/&gt;&lt;/object&gt;&lt;object type=&quot;3&quot; unique_id=&quot;10979&quot;&gt;&lt;property id=&quot;20148&quot; value=&quot;5&quot;/&gt;&lt;property id=&quot;20300&quot; value=&quot;Slide 6 - &amp;quot;Budgets:&amp;quot;&quot;/&gt;&lt;property id=&quot;20307&quot; value=&quot;277&quot;/&gt;&lt;/object&gt;&lt;object type=&quot;3&quot; unique_id=&quot;10980&quot;&gt;&lt;property id=&quot;20148&quot; value=&quot;5&quot;/&gt;&lt;property id=&quot;20300&quot; value=&quot;Slide 5 - &amp;quot;Financial Reporting:&amp;quot;&quot;/&gt;&lt;property id=&quot;20307&quot; value=&quot;278&quot;/&gt;&lt;/object&gt;&lt;object type=&quot;3&quot; unique_id=&quot;13083&quot;&gt;&lt;property id=&quot;20148&quot; value=&quot;5&quot;/&gt;&lt;property id=&quot;20300&quot; value=&quot;Slide 27 - &amp;quot;Financial Statements &amp;quot;&quot;/&gt;&lt;property id=&quot;20307&quot; value=&quot;279&quot;/&gt;&lt;/object&gt;&lt;object type=&quot;3&quot; unique_id=&quot;13084&quot;&gt;&lt;property id=&quot;20148&quot; value=&quot;5&quot;/&gt;&lt;property id=&quot;20300&quot; value=&quot;Slide 29 - &amp;quot;The Balance Sheet consists of the following:&amp;quot;&quot;/&gt;&lt;property id=&quot;20307&quot; value=&quot;280&quot;/&gt;&lt;/object&gt;&lt;object type=&quot;3&quot; unique_id=&quot;13085&quot;&gt;&lt;property id=&quot;20148&quot; value=&quot;5&quot;/&gt;&lt;property id=&quot;20300&quot; value=&quot;Slide 30 - &amp;quot;Balance Sheet Accounts:   Assets&amp;quot;&quot;/&gt;&lt;property id=&quot;20307&quot; value=&quot;281&quot;/&gt;&lt;/object&gt;&lt;object type=&quot;3&quot; unique_id=&quot;13086&quot;&gt;&lt;property id=&quot;20148&quot; value=&quot;5&quot;/&gt;&lt;property id=&quot;20300&quot; value=&quot;Slide 31 - &amp;quot;Balance Sheet Accounts:                         Deferred Outflows of Resources&amp;quot;&quot;/&gt;&lt;property id=&quot;20307&quot; value=&quot;282&quot;/&gt;&lt;/object&gt;&lt;object type=&quot;3&quot; unique_id=&quot;13091&quot;&gt;&lt;property id=&quot;20148&quot; value=&quot;5&quot;/&gt;&lt;property id=&quot;20300&quot; value=&quot;Slide 34 - &amp;quot;Fund Balance or Net Position&amp;quot;&quot;/&gt;&lt;property id=&quot;20307&quot; value=&quot;287&quot;/&gt;&lt;/object&gt;&lt;object type=&quot;3&quot; unique_id=&quot;13092&quot;&gt;&lt;property id=&quot;20148&quot; value=&quot;5&quot;/&gt;&lt;property id=&quot;20300&quot; value=&quot;Slide 35 - &amp;quot;Revenues, Expenditures/Expenses&amp;quot;&quot;/&gt;&lt;property id=&quot;20307&quot; value=&quot;288&quot;/&gt;&lt;/object&gt;&lt;object type=&quot;3&quot; unique_id=&quot;13093&quot;&gt;&lt;property id=&quot;20148&quot; value=&quot;5&quot;/&gt;&lt;property id=&quot;20300&quot; value=&quot;Slide 36 - &amp;quot;Statement of Revenues, Expenditures &amp;amp; Changes in Fund Balances consists of:&amp;quot;&quot;/&gt;&lt;property id=&quot;20307&quot; value=&quot;289&quot;/&gt;&lt;/object&gt;&lt;object type=&quot;3&quot; unique_id=&quot;13094&quot;&gt;&lt;property id=&quot;20148&quot; value=&quot;5&quot;/&gt;&lt;property id=&quot;20300&quot; value=&quot;Slide 37 - &amp;quot;Revenues – An Inflow of Resources&amp;quot;&quot;/&gt;&lt;property id=&quot;20307&quot; value=&quot;290&quot;/&gt;&lt;/object&gt;&lt;object type=&quot;3&quot; unique_id=&quot;13098&quot;&gt;&lt;property id=&quot;20148&quot; value=&quot;5&quot;/&gt;&lt;property id=&quot;20300&quot; value=&quot;Slide 39 - &amp;quot;Fundamentals of Debits and Credits&amp;quot;&quot;/&gt;&lt;property id=&quot;20307&quot; value=&quot;294&quot;/&gt;&lt;/object&gt;&lt;object type=&quot;3&quot; unique_id=&quot;13099&quot;&gt;&lt;property id=&quot;20148&quot; value=&quot;5&quot;/&gt;&lt;property id=&quot;20300&quot; value=&quot;Slide 40 - &amp;quot;Fundamentals of Debits and Credits&amp;quot;&quot;/&gt;&lt;property id=&quot;20307&quot; value=&quot;295&quot;/&gt;&lt;/object&gt;&lt;object type=&quot;3&quot; unique_id=&quot;13100&quot;&gt;&lt;property id=&quot;20148&quot; value=&quot;5&quot;/&gt;&lt;property id=&quot;20300&quot; value=&quot;Slide 41 - &amp;quot;Fundamentals of Debits and Credits&amp;quot;&quot;/&gt;&lt;property id=&quot;20307&quot; value=&quot;296&quot;/&gt;&lt;/object&gt;&lt;object type=&quot;3&quot; unique_id=&quot;13101&quot;&gt;&lt;property id=&quot;20148&quot; value=&quot;5&quot;/&gt;&lt;property id=&quot;20300&quot; value=&quot;Slide 42 - &amp;quot;Example of a Monthly Trial Balance&amp;quot;&quot;/&gt;&lt;property id=&quot;20307&quot; value=&quot;297&quot;/&gt;&lt;/object&gt;&lt;object type=&quot;3&quot; unique_id=&quot;13104&quot;&gt;&lt;property id=&quot;20148&quot; value=&quot;5&quot;/&gt;&lt;property id=&quot;20300&quot; value=&quot;Slide 43 - &amp;quot;Example of an Annual Trial Balance&amp;quot;&quot;/&gt;&lt;property id=&quot;20307&quot; value=&quot;300&quot;/&gt;&lt;/object&gt;&lt;object type=&quot;3&quot; unique_id=&quot;13105&quot;&gt;&lt;property id=&quot;20148&quot; value=&quot;5&quot;/&gt;&lt;property id=&quot;20300&quot; value=&quot;Slide 44 - &amp;quot;Recap: Debits and Credits&amp;quot;&quot;/&gt;&lt;property id=&quot;20307&quot; value=&quot;301&quot;/&gt;&lt;/object&gt;&lt;object type=&quot;3&quot; unique_id=&quot;13106&quot;&gt;&lt;property id=&quot;20148&quot; value=&quot;5&quot;/&gt;&lt;property id=&quot;20300&quot; value=&quot;Slide 45 - &amp;quot;Test your knowledge&amp;quot;&quot;/&gt;&lt;property id=&quot;20307&quot; value=&quot;302&quot;/&gt;&lt;/object&gt;&lt;object type=&quot;3&quot; unique_id=&quot;13107&quot;&gt;&lt;property id=&quot;20148&quot; value=&quot;5&quot;/&gt;&lt;property id=&quot;20300&quot; value=&quot;Slide 17 - &amp;quot;Basis of Accounting&amp;quot;&quot;/&gt;&lt;property id=&quot;20307&quot; value=&quot;303&quot;/&gt;&lt;/object&gt;&lt;object type=&quot;3&quot; unique_id=&quot;13108&quot;&gt;&lt;property id=&quot;20148&quot; value=&quot;5&quot;/&gt;&lt;property id=&quot;20300&quot; value=&quot;Slide 19 - &amp;quot;Full Accrual Basis&amp;quot;&quot;/&gt;&lt;property id=&quot;20307&quot; value=&quot;304&quot;/&gt;&lt;/object&gt;&lt;object type=&quot;3&quot; unique_id=&quot;13109&quot;&gt;&lt;property id=&quot;20148&quot; value=&quot;5&quot;/&gt;&lt;property id=&quot;20300&quot; value=&quot;Slide 20&quot;/&gt;&lt;property id=&quot;20307&quot; value=&quot;305&quot;/&gt;&lt;/object&gt;&lt;object type=&quot;3&quot; unique_id=&quot;13110&quot;&gt;&lt;property id=&quot;20148&quot; value=&quot;5&quot;/&gt;&lt;property id=&quot;20300&quot; value=&quot;Slide 21 - &amp;quot;The Cash Basis of Accounting&amp;quot;&quot;/&gt;&lt;property id=&quot;20307&quot; value=&quot;306&quot;/&gt;&lt;/object&gt;&lt;object type=&quot;3&quot; unique_id=&quot;13111&quot;&gt;&lt;property id=&quot;20148&quot; value=&quot;5&quot;/&gt;&lt;property id=&quot;20300&quot; value=&quot;Slide 25 - &amp;quot;Test your knowledge &amp;quot;&quot;/&gt;&lt;property id=&quot;20307&quot; value=&quot;307&quot;/&gt;&lt;/object&gt;&lt;object type=&quot;3&quot; unique_id=&quot;13112&quot;&gt;&lt;property id=&quot;20148&quot; value=&quot;5&quot;/&gt;&lt;property id=&quot;20300&quot; value=&quot;Slide 24 - &amp;quot;Basis of Accounting  &amp;amp; Measurement Focus&amp;quot;&quot;/&gt;&lt;property id=&quot;20307&quot; value=&quot;309&quot;/&gt;&lt;/object&gt;&lt;object type=&quot;3&quot; unique_id=&quot;13113&quot;&gt;&lt;property id=&quot;20148&quot; value=&quot;5&quot;/&gt;&lt;property id=&quot;20300&quot; value=&quot;Slide 46 - &amp;quot;Illustrative Entry:&amp;quot;&quot;/&gt;&lt;property id=&quot;20307&quot; value=&quot;310&quot;/&gt;&lt;/object&gt;&lt;object type=&quot;3&quot; unique_id=&quot;13114&quot;&gt;&lt;property id=&quot;20148&quot; value=&quot;5&quot;/&gt;&lt;property id=&quot;20300&quot; value=&quot;Slide 47 - &amp;quot;Illustrative Entry:&amp;quot;&quot;/&gt;&lt;property id=&quot;20307&quot; value=&quot;311&quot;/&gt;&lt;/object&gt;&lt;object type=&quot;3&quot; unique_id=&quot;13115&quot;&gt;&lt;property id=&quot;20148&quot; value=&quot;5&quot;/&gt;&lt;property id=&quot;20300&quot; value=&quot;Slide 48 - &amp;quot;Illustrative Entry:&amp;quot;&quot;/&gt;&lt;property id=&quot;20307&quot; value=&quot;312&quot;/&gt;&lt;/object&gt;&lt;object type=&quot;3&quot; unique_id=&quot;13116&quot;&gt;&lt;property id=&quot;20148&quot; value=&quot;5&quot;/&gt;&lt;property id=&quot;20300&quot; value=&quot;Slide 49 - &amp;quot;Illustrative Entry:&amp;quot;&quot;/&gt;&lt;property id=&quot;20307&quot; value=&quot;313&quot;/&gt;&lt;/object&gt;&lt;object type=&quot;3&quot; unique_id=&quot;13119&quot;&gt;&lt;property id=&quot;20148&quot; value=&quot;5&quot;/&gt;&lt;property id=&quot;20300&quot; value=&quot;Slide 51 - &amp;quot;BARS Chart of Accounts&amp;quot;&quot;/&gt;&lt;property id=&quot;20307&quot; value=&quot;316&quot;/&gt;&lt;/object&gt;&lt;object type=&quot;3&quot; unique_id=&quot;13120&quot;&gt;&lt;property id=&quot;20148&quot; value=&quot;5&quot;/&gt;&lt;property id=&quot;20300&quot; value=&quot;Slide 52 - &amp;quot;BARS Chart of Accounts&amp;quot;&quot;/&gt;&lt;property id=&quot;20307&quot; value=&quot;317&quot;/&gt;&lt;/object&gt;&lt;object type=&quot;3&quot; unique_id=&quot;13121&quot;&gt;&lt;property id=&quot;20148&quot; value=&quot;5&quot;/&gt;&lt;property id=&quot;20300&quot; value=&quot;Slide 53 - &amp;quot; BARS - Fund Classifications &amp;quot;&quot;/&gt;&lt;property id=&quot;20307&quot; value=&quot;318&quot;/&gt;&lt;/object&gt;&lt;object type=&quot;3&quot; unique_id=&quot;13122&quot;&gt;&lt;property id=&quot;20148&quot; value=&quot;5&quot;/&gt;&lt;property id=&quot;20300&quot; value=&quot;Slide 54 - &amp;quot;BARS Fund Classifications Cont.&amp;quot;&quot;/&gt;&lt;property id=&quot;20307&quot; value=&quot;319&quot;/&gt;&lt;/object&gt;&lt;object type=&quot;3&quot; unique_id=&quot;13123&quot;&gt;&lt;property id=&quot;20148&quot; value=&quot;5&quot;/&gt;&lt;property id=&quot;20300&quot; value=&quot;Slide 55 - &amp;quot;BARS Balance Sheet Accounts&amp;quot;&quot;/&gt;&lt;property id=&quot;20307&quot; value=&quot;320&quot;/&gt;&lt;/object&gt;&lt;object type=&quot;3&quot; unique_id=&quot;13124&quot;&gt;&lt;property id=&quot;20148&quot; value=&quot;5&quot;/&gt;&lt;property id=&quot;20300&quot; value=&quot;Slide 56 - &amp;quot;Balance Sheet Accounts&amp;quot;&quot;/&gt;&lt;property id=&quot;20307&quot; value=&quot;321&quot;/&gt;&lt;/object&gt;&lt;object type=&quot;3&quot; unique_id=&quot;13125&quot;&gt;&lt;property id=&quot;20148&quot; value=&quot;5&quot;/&gt;&lt;property id=&quot;20300&quot; value=&quot;Slide 57 - &amp;quot;Balance Sheet Accounts&amp;quot;&quot;/&gt;&lt;property id=&quot;20307&quot; value=&quot;322&quot;/&gt;&lt;/object&gt;&lt;object type=&quot;3&quot; unique_id=&quot;13126&quot;&gt;&lt;property id=&quot;20148&quot; value=&quot;5&quot;/&gt;&lt;property id=&quot;20300&quot; value=&quot;Slide 58 - &amp;quot;Balance Sheet Accounts&amp;quot;&quot;/&gt;&lt;property id=&quot;20307&quot; value=&quot;323&quot;/&gt;&lt;/object&gt;&lt;object type=&quot;3&quot; unique_id=&quot;13127&quot;&gt;&lt;property id=&quot;20148&quot; value=&quot;5&quot;/&gt;&lt;property id=&quot;20300&quot; value=&quot;Slide 59 - &amp;quot;Balance Sheet Accounts&amp;quot;&quot;/&gt;&lt;property id=&quot;20307&quot; value=&quot;324&quot;/&gt;&lt;/object&gt;&lt;object type=&quot;3&quot; unique_id=&quot;13128&quot;&gt;&lt;property id=&quot;20148&quot; value=&quot;5&quot;/&gt;&lt;property id=&quot;20300&quot; value=&quot;Slide 60 - &amp;quot;Balance Sheet Accounts&amp;quot;&quot;/&gt;&lt;property id=&quot;20307&quot; value=&quot;325&quot;/&gt;&lt;/object&gt;&lt;object type=&quot;3&quot; unique_id=&quot;13133&quot;&gt;&lt;property id=&quot;20148&quot; value=&quot;5&quot;/&gt;&lt;property id=&quot;20300&quot; value=&quot;Slide 62 - &amp;quot;BARS – Revenue Accounts                           &amp;amp;#x09;By Major Source&amp;quot;&quot;/&gt;&lt;property id=&quot;20307&quot; value=&quot;330&quot;/&gt;&lt;/object&gt;&lt;object type=&quot;3&quot; unique_id=&quot;13134&quot;&gt;&lt;property id=&quot;20148&quot; value=&quot;5&quot;/&gt;&lt;property id=&quot;20300&quot; value=&quot;Slide 63 - &amp;quot;BARS Revenue Accounts  &amp;amp;#x09; Major Source: Intergovernmental Revenues                                                 &quot;/&gt;&lt;property id=&quot;20307&quot; value=&quot;331&quot;/&gt;&lt;/object&gt;&lt;object type=&quot;3&quot; unique_id=&quot;13135&quot;&gt;&lt;property id=&quot;20148&quot; value=&quot;5&quot;/&gt;&lt;property id=&quot;20300&quot; value=&quot;Slide 64 - &amp;quot;BARS – Assigning Revenue Accounts &amp;quot;&quot;/&gt;&lt;property id=&quot;20307&quot; value=&quot;332&quot;/&gt;&lt;/object&gt;&lt;object type=&quot;3&quot; unique_id=&quot;13136&quot;&gt;&lt;property id=&quot;20148&quot; value=&quot;5&quot;/&gt;&lt;property id=&quot;20300&quot; value=&quot;Slide 65 - &amp;quot;BARS Account Structure&amp;quot;&quot;/&gt;&lt;property id=&quot;20307&quot; value=&quot;333&quot;/&gt;&lt;/object&gt;&lt;object type=&quot;3&quot; unique_id=&quot;13137&quot;&gt;&lt;property id=&quot;20148&quot; value=&quot;5&quot;/&gt;&lt;property id=&quot;20300&quot; value=&quot;Slide 66 - &amp;quot;BARS Account Structure&amp;quot;&quot;/&gt;&lt;property id=&quot;20307&quot; value=&quot;334&quot;/&gt;&lt;/object&gt;&lt;object type=&quot;3&quot; unique_id=&quot;13138&quot;&gt;&lt;property id=&quot;20148&quot; value=&quot;5&quot;/&gt;&lt;property id=&quot;20300&quot; value=&quot;Slide 67 - &amp;quot;BARS – Expenditure/Expense/Other Financing Uses          &amp;amp;#x09;By Major Purpose/Function&amp;quot;&quot;/&gt;&lt;property id=&quot;20307&quot; value=&quot;335&quot;/&gt;&lt;/object&gt;&lt;object type=&quot;3&quot; unique_id=&quot;13140&quot;&gt;&lt;property id=&quot;20148&quot; value=&quot;5&quot;/&gt;&lt;property id=&quot;20300&quot; value=&quot;Slide 68 - &amp;quot;BARS – Object Expenditure Classifications/Codes&amp;quot;&quot;/&gt;&lt;property id=&quot;20307&quot; value=&quot;337&quot;/&gt;&lt;/object&gt;&lt;object type=&quot;3&quot; unique_id=&quot;13141&quot;&gt;&lt;property id=&quot;20148&quot; value=&quot;5&quot;/&gt;&lt;property id=&quot;20300&quot; value=&quot;Slide 69 - &amp;quot;BARS – Object Expenditure Classifications/Codes&amp;quot;&quot;/&gt;&lt;property id=&quot;20307&quot; value=&quot;338&quot;/&gt;&lt;/object&gt;&lt;object type=&quot;3&quot; unique_id=&quot;13142&quot;&gt;&lt;property id=&quot;20148&quot; value=&quot;5&quot;/&gt;&lt;property id=&quot;20300&quot; value=&quot;Slide 70 - &amp;quot;BARS Account Structure&amp;quot;&quot;/&gt;&lt;property id=&quot;20307&quot; value=&quot;339&quot;/&gt;&lt;/object&gt;&lt;object type=&quot;3&quot; unique_id=&quot;13143&quot;&gt;&lt;property id=&quot;20148&quot; value=&quot;5&quot;/&gt;&lt;property id=&quot;20300&quot; value=&quot;Slide 71 - &amp;quot;BARS Account Structure&amp;quot;&quot;/&gt;&lt;property id=&quot;20307&quot; value=&quot;340&quot;/&gt;&lt;/object&gt;&lt;object type=&quot;3&quot; unique_id=&quot;13144&quot;&gt;&lt;property id=&quot;20148&quot; value=&quot;5&quot;/&gt;&lt;property id=&quot;20300&quot; value=&quot;Slide 72 - &amp;quot;BARS – AVOID CODING ERRORS&amp;quot;&quot;/&gt;&lt;property id=&quot;20307&quot; value=&quot;341&quot;/&gt;&lt;/object&gt;&lt;object type=&quot;3&quot; unique_id=&quot;13145&quot;&gt;&lt;property id=&quot;20148&quot; value=&quot;5&quot;/&gt;&lt;property id=&quot;20300&quot; value=&quot;Slide 73 - &amp;quot;BARS – AVOID CODING ERRORS&amp;quot;&quot;/&gt;&lt;property id=&quot;20307&quot; value=&quot;342&quot;/&gt;&lt;/object&gt;&lt;object type=&quot;3&quot; unique_id=&quot;13146&quot;&gt;&lt;property id=&quot;20148&quot; value=&quot;5&quot;/&gt;&lt;property id=&quot;20300&quot; value=&quot;Slide 74 - &amp;quot;BARS – Avoiding Common Coding Errors&amp;quot;&quot;/&gt;&lt;property id=&quot;20307&quot; value=&quot;343&quot;/&gt;&lt;/object&gt;&lt;object type=&quot;3&quot; unique_id=&quot;13147&quot;&gt;&lt;property id=&quot;20148&quot; value=&quot;5&quot;/&gt;&lt;property id=&quot;20300&quot; value=&quot;Slide 75 - &amp;quot;BARS – AVOID CODING ERRORS&amp;quot;&quot;/&gt;&lt;property id=&quot;20307&quot; value=&quot;344&quot;/&gt;&lt;/object&gt;&lt;object type=&quot;3&quot; unique_id=&quot;13148&quot;&gt;&lt;property id=&quot;20148&quot; value=&quot;5&quot;/&gt;&lt;property id=&quot;20300&quot; value=&quot;Slide 76 - &amp;quot;BARS – AVOID CODING ERRORS&amp;quot;&quot;/&gt;&lt;property id=&quot;20307&quot; value=&quot;345&quot;/&gt;&lt;/object&gt;&lt;object type=&quot;3&quot; unique_id=&quot;13149&quot;&gt;&lt;property id=&quot;20148&quot; value=&quot;5&quot;/&gt;&lt;property id=&quot;20300&quot; value=&quot;Slide 77 - &amp;quot;Questions…&amp;quot;&quot;/&gt;&lt;property id=&quot;20307&quot; value=&quot;346&quot;/&gt;&lt;/object&gt;&lt;object type=&quot;3&quot; unique_id=&quot;13150&quot;&gt;&lt;property id=&quot;20148&quot; value=&quot;5&quot;/&gt;&lt;property id=&quot;20300&quot; value=&quot;Slide 78&quot;/&gt;&lt;property id=&quot;20307&quot; value=&quot;347&quot;/&gt;&lt;/object&gt;&lt;object type=&quot;3&quot; unique_id=&quot;13153&quot;&gt;&lt;property id=&quot;20148&quot; value=&quot;5&quot;/&gt;&lt;property id=&quot;20300&quot; value=&quot;Slide 80&quot;/&gt;&lt;property id=&quot;20307&quot; value=&quot;350&quot;/&gt;&lt;/object&gt;&lt;object type=&quot;3&quot; unique_id=&quot;13932&quot;&gt;&lt;property id=&quot;20148&quot; value=&quot;5&quot;/&gt;&lt;property id=&quot;20300&quot; value=&quot;Slide 32 - &amp;quot;Balance Sheet Accounts:  Liabilities&amp;quot;&quot;/&gt;&lt;property id=&quot;20307&quot; value=&quot;351&quot;/&gt;&lt;/object&gt;&lt;object type=&quot;3&quot; unique_id=&quot;13933&quot;&gt;&lt;property id=&quot;20148&quot; value=&quot;5&quot;/&gt;&lt;property id=&quot;20300&quot; value=&quot;Slide 33 - &amp;quot;Balance Sheet Accounts:  Deferred Inflow of Resources&amp;quot;&quot;/&gt;&lt;property id=&quot;20307&quot; value=&quot;352&quot;/&gt;&lt;/object&gt;&lt;object type=&quot;3&quot; unique_id=&quot;166844&quot;&gt;&lt;property id=&quot;20148&quot; value=&quot;5&quot;/&gt;&lt;property id=&quot;20300&quot; value=&quot;Slide 38 - &amp;quot;Expenditures/Expenses:  An Outflow of Resources&amp;quot;&quot;/&gt;&lt;property id=&quot;20307&quot; value=&quot;354&quot;/&gt;&lt;/object&gt;&lt;object type=&quot;3&quot; unique_id=&quot;171255&quot;&gt;&lt;property id=&quot;20148&quot; value=&quot;5&quot;/&gt;&lt;property id=&quot;20300&quot; value=&quot;Slide 79 - &amp;quot;Local Government Services Bureau http://sfsd.mt.gov/LGSB &amp;quot;&quot;/&gt;&lt;property id=&quot;20307&quot; value=&quot;356&quot;/&gt;&lt;/object&gt;&lt;object type=&quot;3&quot; unique_id=&quot;218582&quot;&gt;&lt;property id=&quot;20148&quot; value=&quot;5&quot;/&gt;&lt;property id=&quot;20300&quot; value=&quot;Slide 50 - &amp;quot;MT BARS Chart of Accounts&amp;quot;&quot;/&gt;&lt;property id=&quot;20307&quot; value=&quot;357&quot;/&gt;&lt;/object&gt;&lt;object type=&quot;3&quot; unique_id=&quot;218848&quot;&gt;&lt;property id=&quot;20148&quot; value=&quot;5&quot;/&gt;&lt;property id=&quot;20300&quot; value=&quot;Slide 4 - &amp;quot;Accounting&amp;quot;&quot;/&gt;&lt;property id=&quot;20307&quot; value=&quot;358&quot;/&gt;&lt;/object&gt;&lt;object type=&quot;3&quot; unique_id=&quot;219283&quot;&gt;&lt;property id=&quot;20148&quot; value=&quot;5&quot;/&gt;&lt;property id=&quot;20300&quot; value=&quot;Slide 26 - &amp;quot;Financial Reporting&amp;quot;&quot;/&gt;&lt;property id=&quot;20307&quot; value=&quot;359&quot;/&gt;&lt;/object&gt;&lt;object type=&quot;3&quot; unique_id=&quot;219543&quot;&gt;&lt;property id=&quot;20148&quot; value=&quot;5&quot;/&gt;&lt;property id=&quot;20300&quot; value=&quot;Slide 28 - &amp;quot;Financial Statements &amp;quot;&quot;/&gt;&lt;property id=&quot;20307&quot; value=&quot;360&quot;/&gt;&lt;/object&gt;&lt;/object&gt;&lt;object type=&quot;4&quot; unique_id=&quot;10047&quot;&gt;&lt;/object&gt;&lt;object type=&quot;10&quot; unique_id=&quot;10048&quot;&gt;&lt;object type=&quot;11&quot; unique_id=&quot;10049&quot;&gt;&lt;property id=&quot;20180&quot; value=&quot;1&quot;/&gt;&lt;property id=&quot;20181&quot; value=&quot;1&quot;/&gt;&lt;property id=&quot;20183&quot; value=&quot;1&quot;/&gt;&lt;/object&gt;&lt;object type=&quot;12&quot; unique_id=&quot;10050&quot;&gt;&lt;/objec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Custom 1">
      <a:dk1>
        <a:sysClr val="windowText" lastClr="000000"/>
      </a:dk1>
      <a:lt1>
        <a:srgbClr val="FFFFFF"/>
      </a:lt1>
      <a:dk2>
        <a:srgbClr val="395E78"/>
      </a:dk2>
      <a:lt2>
        <a:srgbClr val="F5F0DE"/>
      </a:lt2>
      <a:accent1>
        <a:srgbClr val="C4764A"/>
      </a:accent1>
      <a:accent2>
        <a:srgbClr val="7593A5"/>
      </a:accent2>
      <a:accent3>
        <a:srgbClr val="678463"/>
      </a:accent3>
      <a:accent4>
        <a:srgbClr val="A3AB8B"/>
      </a:accent4>
      <a:accent5>
        <a:srgbClr val="5F5A5A"/>
      </a:accent5>
      <a:accent6>
        <a:srgbClr val="828287"/>
      </a:accent6>
      <a:hlink>
        <a:srgbClr val="897A67"/>
      </a:hlink>
      <a:folHlink>
        <a:srgbClr val="432014"/>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6962</TotalTime>
  <Words>3504</Words>
  <Application>Microsoft Office PowerPoint</Application>
  <PresentationFormat>On-screen Show (4:3)</PresentationFormat>
  <Paragraphs>555</Paragraphs>
  <Slides>34</Slides>
  <Notes>29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34</vt:i4>
      </vt:variant>
    </vt:vector>
  </HeadingPairs>
  <TitlesOfParts>
    <vt:vector size="40" baseType="lpstr">
      <vt:lpstr>Arial</vt:lpstr>
      <vt:lpstr>Calibri</vt:lpstr>
      <vt:lpstr>Cambria</vt:lpstr>
      <vt:lpstr>Times New Roman</vt:lpstr>
      <vt:lpstr>Wingdings</vt:lpstr>
      <vt:lpstr>Adjacency</vt:lpstr>
      <vt:lpstr>Proposal for Optional Financial Reporting Framework for Smaller Local Governments</vt:lpstr>
      <vt:lpstr>Introduction</vt:lpstr>
      <vt:lpstr>Key Terminology</vt:lpstr>
      <vt:lpstr>The Problem</vt:lpstr>
      <vt:lpstr>The Impact</vt:lpstr>
      <vt:lpstr>Why Is This Happening?</vt:lpstr>
      <vt:lpstr>The Solution</vt:lpstr>
      <vt:lpstr>What is “Smaller”</vt:lpstr>
      <vt:lpstr>What is “Smaller”</vt:lpstr>
      <vt:lpstr>By the Numbers</vt:lpstr>
      <vt:lpstr>By the Numbers</vt:lpstr>
      <vt:lpstr>By the Numbers</vt:lpstr>
      <vt:lpstr>An Optional Framework but….</vt:lpstr>
      <vt:lpstr>What Remains the Same?</vt:lpstr>
      <vt:lpstr>What Remains the Same?</vt:lpstr>
      <vt:lpstr>Stakeholders</vt:lpstr>
      <vt:lpstr>Stakeholders</vt:lpstr>
      <vt:lpstr>Stakeholders</vt:lpstr>
      <vt:lpstr>Stakeholders</vt:lpstr>
      <vt:lpstr>Stakeholders</vt:lpstr>
      <vt:lpstr>Stakeholders</vt:lpstr>
      <vt:lpstr>Stakeholders</vt:lpstr>
      <vt:lpstr>Stakeholders</vt:lpstr>
      <vt:lpstr>Stakeholders</vt:lpstr>
      <vt:lpstr>Stakeholders</vt:lpstr>
      <vt:lpstr>Stakeholders</vt:lpstr>
      <vt:lpstr>What Are Other States Doing?</vt:lpstr>
      <vt:lpstr>What Are Other States Doing?</vt:lpstr>
      <vt:lpstr>What Are Other States Doing?</vt:lpstr>
      <vt:lpstr>What Are Other States Doing?</vt:lpstr>
      <vt:lpstr>What Are Other States Doing?</vt:lpstr>
      <vt:lpstr>GFOA Best Practice</vt:lpstr>
      <vt:lpstr>Recommendation for bill draft</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Erickson, Darla</dc:creator>
  <cp:lastModifiedBy>Smith, Kimberly</cp:lastModifiedBy>
  <cp:revision>515</cp:revision>
  <cp:lastPrinted>2018-03-08T22:01:08Z</cp:lastPrinted>
  <dcterms:created xsi:type="dcterms:W3CDTF">2015-10-20T16:13:16Z</dcterms:created>
  <dcterms:modified xsi:type="dcterms:W3CDTF">2018-03-09T00:15:55Z</dcterms:modified>
</cp:coreProperties>
</file>